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3"/>
  </p:notesMasterIdLst>
  <p:handoutMasterIdLst>
    <p:handoutMasterId r:id="rId44"/>
  </p:handoutMasterIdLst>
  <p:sldIdLst>
    <p:sldId id="256" r:id="rId2"/>
    <p:sldId id="282" r:id="rId3"/>
    <p:sldId id="260" r:id="rId4"/>
    <p:sldId id="261" r:id="rId5"/>
    <p:sldId id="258" r:id="rId6"/>
    <p:sldId id="263" r:id="rId7"/>
    <p:sldId id="262" r:id="rId8"/>
    <p:sldId id="295" r:id="rId9"/>
    <p:sldId id="294" r:id="rId10"/>
    <p:sldId id="291" r:id="rId11"/>
    <p:sldId id="321" r:id="rId12"/>
    <p:sldId id="269" r:id="rId13"/>
    <p:sldId id="265" r:id="rId14"/>
    <p:sldId id="266" r:id="rId15"/>
    <p:sldId id="267" r:id="rId16"/>
    <p:sldId id="268" r:id="rId17"/>
    <p:sldId id="298" r:id="rId18"/>
    <p:sldId id="273" r:id="rId19"/>
    <p:sldId id="270" r:id="rId20"/>
    <p:sldId id="274" r:id="rId21"/>
    <p:sldId id="302" r:id="rId22"/>
    <p:sldId id="303" r:id="rId23"/>
    <p:sldId id="304" r:id="rId24"/>
    <p:sldId id="311" r:id="rId25"/>
    <p:sldId id="310" r:id="rId26"/>
    <p:sldId id="305" r:id="rId27"/>
    <p:sldId id="306" r:id="rId28"/>
    <p:sldId id="307" r:id="rId29"/>
    <p:sldId id="299" r:id="rId30"/>
    <p:sldId id="275" r:id="rId31"/>
    <p:sldId id="279" r:id="rId32"/>
    <p:sldId id="280" r:id="rId33"/>
    <p:sldId id="278" r:id="rId34"/>
    <p:sldId id="281" r:id="rId35"/>
    <p:sldId id="301" r:id="rId36"/>
    <p:sldId id="314" r:id="rId37"/>
    <p:sldId id="289" r:id="rId38"/>
    <p:sldId id="318" r:id="rId39"/>
    <p:sldId id="316" r:id="rId40"/>
    <p:sldId id="315" r:id="rId41"/>
    <p:sldId id="320" r:id="rId4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7567" autoAdjust="0"/>
  </p:normalViewPr>
  <p:slideViewPr>
    <p:cSldViewPr>
      <p:cViewPr>
        <p:scale>
          <a:sx n="75" d="100"/>
          <a:sy n="75" d="100"/>
        </p:scale>
        <p:origin x="-2670"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7F5AF10-21A1-419A-8567-3A0AC72D2C2C}" type="datetimeFigureOut">
              <a:rPr lang="en-GB"/>
              <a:pPr>
                <a:defRPr/>
              </a:pPr>
              <a:t>11/11/2013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01F714E-4DD3-4AA5-B48E-62078C4DBC36}" type="slidenum">
              <a:rPr lang="en-GB"/>
              <a:pPr>
                <a:defRPr/>
              </a:pPr>
              <a:t>‹#›</a:t>
            </a:fld>
            <a:endParaRPr lang="en-GB"/>
          </a:p>
        </p:txBody>
      </p:sp>
    </p:spTree>
    <p:extLst>
      <p:ext uri="{BB962C8B-B14F-4D97-AF65-F5344CB8AC3E}">
        <p14:creationId xmlns:p14="http://schemas.microsoft.com/office/powerpoint/2010/main" val="4166772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7E27F5-4D54-4F27-92AB-7642311A127C}" type="datetimeFigureOut">
              <a:rPr lang="en-GB"/>
              <a:pPr>
                <a:defRPr/>
              </a:pPr>
              <a:t>11/11/2013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C8E87C-78C9-4414-8A31-8D378C87D735}" type="slidenum">
              <a:rPr lang="en-GB"/>
              <a:pPr>
                <a:defRPr/>
              </a:pPr>
              <a:t>‹#›</a:t>
            </a:fld>
            <a:endParaRPr lang="en-GB"/>
          </a:p>
        </p:txBody>
      </p:sp>
    </p:spTree>
    <p:extLst>
      <p:ext uri="{BB962C8B-B14F-4D97-AF65-F5344CB8AC3E}">
        <p14:creationId xmlns:p14="http://schemas.microsoft.com/office/powerpoint/2010/main" val="10853029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endParaRPr lang="en-GB" dirty="0" smtClean="0"/>
          </a:p>
          <a:p>
            <a:pPr fontAlgn="auto">
              <a:spcBef>
                <a:spcPts val="0"/>
              </a:spcBef>
              <a:spcAft>
                <a:spcPts val="0"/>
              </a:spcAft>
              <a:defRPr/>
            </a:pPr>
            <a:endParaRPr lang="en-GB"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8692A-2D93-4353-A507-967302A529C5}" type="slidenum">
              <a:rPr lang="en-GB"/>
              <a:pPr fontAlgn="base">
                <a:spcBef>
                  <a:spcPct val="0"/>
                </a:spcBef>
                <a:spcAft>
                  <a:spcPct val="0"/>
                </a:spcAft>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r>
              <a:rPr lang="en-GB" dirty="0" smtClean="0"/>
              <a:t>subjects received placebo. On the first day, subjects signed the consent and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A4530F-4FF1-4075-946F-ADA3C3A5CE9B}" type="slidenum">
              <a:rPr lang="en-GB"/>
              <a:pPr fontAlgn="base">
                <a:spcBef>
                  <a:spcPct val="0"/>
                </a:spcBef>
                <a:spcAft>
                  <a:spcPct val="0"/>
                </a:spcAft>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9EAB6-EB04-406A-8156-BBC4307D734C}" type="slidenum">
              <a:rPr lang="en-GB"/>
              <a:pPr fontAlgn="base">
                <a:spcBef>
                  <a:spcPct val="0"/>
                </a:spcBef>
                <a:spcAft>
                  <a:spcPct val="0"/>
                </a:spcAft>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309C44-42A8-46EF-A73F-B434A4D847BF}" type="slidenum">
              <a:rPr lang="en-GB"/>
              <a:pPr fontAlgn="base">
                <a:spcBef>
                  <a:spcPct val="0"/>
                </a:spcBef>
                <a:spcAft>
                  <a:spcPct val="0"/>
                </a:spcAft>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117D6-279B-40CB-98D5-B389263214AC}" type="slidenum">
              <a:rPr lang="en-GB"/>
              <a:pPr fontAlgn="base">
                <a:spcBef>
                  <a:spcPct val="0"/>
                </a:spcBef>
                <a:spcAft>
                  <a:spcPct val="0"/>
                </a:spcAft>
              </a:pPr>
              <a:t>22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4C048-41BE-433A-80ED-715084D29CCC}" type="slidenum">
              <a:rPr lang="en-GB"/>
              <a:pPr fontAlgn="base">
                <a:spcBef>
                  <a:spcPct val="0"/>
                </a:spcBef>
                <a:spcAft>
                  <a:spcPct val="0"/>
                </a:spcAft>
              </a:pPr>
              <a:t>24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r>
              <a:rPr lang="en-GB" dirty="0" smtClean="0"/>
              <a:t> </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4DB2B0-1F7B-4406-9D00-392937623B71}" type="slidenum">
              <a:rPr lang="en-GB"/>
              <a:pPr fontAlgn="base">
                <a:spcBef>
                  <a:spcPct val="0"/>
                </a:spcBef>
                <a:spcAft>
                  <a:spcPct val="0"/>
                </a:spcAft>
              </a:pPr>
              <a:t>30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95D76-2F05-4FBC-A105-BBA722936324}" type="slidenum">
              <a:rPr lang="en-GB"/>
              <a:pPr fontAlgn="base">
                <a:spcBef>
                  <a:spcPct val="0"/>
                </a:spcBef>
                <a:spcAft>
                  <a:spcPct val="0"/>
                </a:spcAft>
              </a:pPr>
              <a:t>31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A2888-FC93-4B67-940C-8AEB73A5C729}" type="slidenum">
              <a:rPr lang="en-GB"/>
              <a:pPr fontAlgn="base">
                <a:spcBef>
                  <a:spcPct val="0"/>
                </a:spcBef>
                <a:spcAft>
                  <a:spcPct val="0"/>
                </a:spcAft>
              </a:pPr>
              <a:t>32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E900F9-17A9-4027-9276-616A35A507F5}" type="slidenum">
              <a:rPr lang="en-GB"/>
              <a:pPr fontAlgn="base">
                <a:spcBef>
                  <a:spcPct val="0"/>
                </a:spcBef>
                <a:spcAft>
                  <a:spcPct val="0"/>
                </a:spcAft>
              </a:pPr>
              <a:t>33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476E8E-0598-4590-80BD-D5B991A4F917}" type="slidenum">
              <a:rPr lang="en-GB"/>
              <a:pPr fontAlgn="base">
                <a:spcBef>
                  <a:spcPct val="0"/>
                </a:spcBef>
                <a:spcAft>
                  <a:spcPct val="0"/>
                </a:spcAft>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80257C-DC69-4E1C-A39D-E58B7D1D9181}"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9C7AA-9467-4C93-912A-177D6B05B7C8}" type="slidenum">
              <a:rPr lang="en-GB"/>
              <a:pPr fontAlgn="base">
                <a:spcBef>
                  <a:spcPct val="0"/>
                </a:spcBef>
                <a:spcAft>
                  <a:spcPct val="0"/>
                </a:spcAft>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Maternal licking and grooming (LG) in infancy influences stress responsiveness and cognitive performance in the offspring. We examined the effects of variation in the frequency of pup LG on morphological, electrophysiological, and behavioral aspects of hippocampal synaptic plasticity under basal and stress-like conditions. We found shorter dendritic branch length and lower spine density in CA1 cells from the adult offspring of low compared with high LG offspring. We also observed dramatic effects on long-term potentiation (LTP) depending on </a:t>
            </a:r>
            <a:r>
              <a:rPr lang="en-US" dirty="0" err="1" smtClean="0"/>
              <a:t>corticosterone</a:t>
            </a:r>
            <a:r>
              <a:rPr lang="en-US" dirty="0" smtClean="0"/>
              <a:t> treatment. Low LG offspring, in contrast to those of high LG mothers, displayed significantly impaired LTP under basal conditions but surprisingly a significantly enhanced LTP in response to high </a:t>
            </a:r>
            <a:r>
              <a:rPr lang="en-US" dirty="0" err="1" smtClean="0"/>
              <a:t>corticosterone</a:t>
            </a:r>
            <a:r>
              <a:rPr lang="en-US" dirty="0" smtClean="0"/>
              <a:t> in vitro. This enhanced plasticity under conditions that mimic those of a stressful event was apparent in vivo. Adult low LG offspring displayed enhanced memory relative to high LG offspring when tested in a hippocampal-dependent, contextual fear-conditioning paradigm. Hippocampal levels of glucocorticoid and mineralocorticoid receptors were reduced in low compared with high LG offspring. Such effects, as well as the differences in dendritic morphology, likely contribute to LTP differences under resting conditions, as well as to the maternal effects on synaptic plasticity and behavior in response to elevated </a:t>
            </a:r>
            <a:r>
              <a:rPr lang="en-US" dirty="0" err="1" smtClean="0"/>
              <a:t>corticosterone</a:t>
            </a:r>
            <a:r>
              <a:rPr lang="en-US" dirty="0" smtClean="0"/>
              <a:t> levels. These results suggest that maternal effects may modulate optimal cognitive functioning in environments varying in demand in later life, with offspring of high and low LG mothers showing enhanced learning under contexts of low and high stress, respectively. </a:t>
            </a:r>
            <a:endParaRPr lang="en-GB"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E3DCC-3329-4E81-9BE8-1AC0D818651C}" type="slidenum">
              <a:rPr lang="en-GB"/>
              <a:pPr fontAlgn="base">
                <a:spcBef>
                  <a:spcPct val="0"/>
                </a:spcBef>
                <a:spcAft>
                  <a:spcPct val="0"/>
                </a:spcAft>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2515C-B31C-4E64-9AC9-9A5902C475D1}" type="slidenum">
              <a:rPr lang="en-GB"/>
              <a:pPr fontAlgn="base">
                <a:spcBef>
                  <a:spcPct val="0"/>
                </a:spcBef>
                <a:spcAft>
                  <a:spcPct val="0"/>
                </a:spcAft>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46E220-2B4F-4C16-9CBE-A0816C4A38CD}" type="slidenum">
              <a:rPr lang="en-GB"/>
              <a:pPr fontAlgn="base">
                <a:spcBef>
                  <a:spcPct val="0"/>
                </a:spcBef>
                <a:spcAft>
                  <a:spcPct val="0"/>
                </a:spcAft>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FFB0B-3D83-4AEB-9379-0600D6C88B6C}" type="slidenum">
              <a:rPr lang="en-GB"/>
              <a:pPr fontAlgn="base">
                <a:spcBef>
                  <a:spcPct val="0"/>
                </a:spcBef>
                <a:spcAft>
                  <a:spcPct val="0"/>
                </a:spcAft>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A13876-5B18-421D-AE54-79678F2FC83E}" type="slidenum">
              <a:rPr lang="en-GB"/>
              <a:pPr fontAlgn="base">
                <a:spcBef>
                  <a:spcPct val="0"/>
                </a:spcBef>
                <a:spcAft>
                  <a:spcPct val="0"/>
                </a:spcAft>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CCB2E8-26A3-4B6E-B753-EF99EE32FEE0}" type="slidenum">
              <a:rPr lang="en-GB"/>
              <a:pPr fontAlgn="base">
                <a:spcBef>
                  <a:spcPct val="0"/>
                </a:spcBef>
                <a:spcAft>
                  <a:spcPct val="0"/>
                </a:spcAft>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3EF307C-7AC3-406B-8F06-15E0C7156EE5}" type="datetimeFigureOut">
              <a:rPr lang="en-GB"/>
              <a:pPr>
                <a:defRPr/>
              </a:pPr>
              <a:t>11/11/2013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EA0E65-6239-4980-B6F0-99ABA9FE3D1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716DDBA-C7F0-4541-A301-77C0FEBC8B9C}" type="datetimeFigureOut">
              <a:rPr lang="en-GB"/>
              <a:pPr>
                <a:defRPr/>
              </a:pPr>
              <a:t>11/11/2013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8B3F65-9C1E-480E-BC12-0FB23ADB7FB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02466EB-50FC-46E5-A1B4-55489EF34146}" type="datetimeFigureOut">
              <a:rPr lang="en-GB"/>
              <a:pPr>
                <a:defRPr/>
              </a:pPr>
              <a:t>11/11/2013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C7FEFC-F1ED-4260-AB47-974FE6B33BE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A7A0AF85-218F-48B2-B7F9-3FBE8028D9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9283FD5-D72E-49CB-874E-45696F5243AF}" type="datetimeFigureOut">
              <a:rPr lang="en-GB"/>
              <a:pPr>
                <a:defRPr/>
              </a:pPr>
              <a:t>11/11/2013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720437-9C1A-448F-B478-FBBBA9C52A3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968F4-5F94-4EB0-8833-0EB4E5071F9D}" type="datetimeFigureOut">
              <a:rPr lang="en-GB"/>
              <a:pPr>
                <a:defRPr/>
              </a:pPr>
              <a:t>11/11/2013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7B5101-6069-43E4-B021-00B8C0E06DA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F3CC2FD-EB25-4320-BAC9-786CE34F50FA}" type="datetimeFigureOut">
              <a:rPr lang="en-GB"/>
              <a:pPr>
                <a:defRPr/>
              </a:pPr>
              <a:t>11/11/2013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9B4DD3-931A-403A-A109-8ABBBC22CE1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5630A69-E3CA-4BA4-9560-272689C3F09C}" type="datetimeFigureOut">
              <a:rPr lang="en-GB"/>
              <a:pPr>
                <a:defRPr/>
              </a:pPr>
              <a:t>11/11/2013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7D7B2B9-7B06-4A68-AD81-21D47FB9944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F5A541-D380-4855-8DD1-3C798073DD4F}" type="datetimeFigureOut">
              <a:rPr lang="en-GB"/>
              <a:pPr>
                <a:defRPr/>
              </a:pPr>
              <a:t>11/11/2013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F066D38-F885-437C-B57F-F4C91C78F9B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209B2-8E9E-4864-AF1C-CE98D124C3D6}" type="datetimeFigureOut">
              <a:rPr lang="en-GB"/>
              <a:pPr>
                <a:defRPr/>
              </a:pPr>
              <a:t>11/11/2013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FE7E29E-BEFA-4299-A9FC-82C146D146C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EBE72C-12C1-4AB4-83B1-EB064810124D}" type="datetimeFigureOut">
              <a:rPr lang="en-GB"/>
              <a:pPr>
                <a:defRPr/>
              </a:pPr>
              <a:t>11/11/2013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CD3CE6-6FCA-4E30-92FE-99BAFE8265B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4F0748-B8AE-4E48-8A3D-77205083F0C8}" type="datetimeFigureOut">
              <a:rPr lang="en-GB"/>
              <a:pPr>
                <a:defRPr/>
              </a:pPr>
              <a:t>11/11/2013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004501E-4E0F-43F7-9170-FA139431980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D827E0E-516F-4D0D-B4C7-C6BB365706BE}" type="datetimeFigureOut">
              <a:rPr lang="en-GB"/>
              <a:pPr>
                <a:defRPr/>
              </a:pPr>
              <a:t>11/11/2013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070EBE-22ED-4BE2-B76E-B4641F3765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 id="214748382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4213" y="1844675"/>
            <a:ext cx="7772400" cy="1470025"/>
          </a:xfrm>
        </p:spPr>
        <p:txBody>
          <a:bodyPr/>
          <a:lstStyle/>
          <a:p>
            <a:r>
              <a:rPr lang="en-GB" smtClean="0"/>
              <a:t>Stress and Memory: 1</a:t>
            </a:r>
          </a:p>
        </p:txBody>
      </p:sp>
      <p:sp>
        <p:nvSpPr>
          <p:cNvPr id="3" name="Subtitle 2"/>
          <p:cNvSpPr>
            <a:spLocks noGrp="1"/>
          </p:cNvSpPr>
          <p:nvPr>
            <p:ph type="subTitle" idx="1"/>
          </p:nvPr>
        </p:nvSpPr>
        <p:spPr>
          <a:xfrm>
            <a:off x="1403350" y="3860800"/>
            <a:ext cx="6400800" cy="2376488"/>
          </a:xfrm>
          <a:solidFill>
            <a:schemeClr val="bg1"/>
          </a:solidFill>
          <a:ln w="25400">
            <a:solidFill>
              <a:schemeClr val="tx1"/>
            </a:solidFill>
          </a:ln>
        </p:spPr>
        <p:txBody>
          <a:bodyPr rtlCol="0">
            <a:normAutofit/>
          </a:bodyPr>
          <a:lstStyle/>
          <a:p>
            <a:pPr fontAlgn="auto">
              <a:spcAft>
                <a:spcPts val="0"/>
              </a:spcAft>
              <a:buFont typeface="Arial" pitchFamily="34" charset="0"/>
              <a:buNone/>
              <a:defRPr/>
            </a:pPr>
            <a:r>
              <a:rPr lang="en-GB" b="1" dirty="0" smtClean="0"/>
              <a:t>Dr. Sarah N. Garfinkel</a:t>
            </a:r>
          </a:p>
          <a:p>
            <a:pPr fontAlgn="auto">
              <a:spcAft>
                <a:spcPts val="0"/>
              </a:spcAft>
              <a:buFont typeface="Arial" pitchFamily="34" charset="0"/>
              <a:buNone/>
              <a:defRPr/>
            </a:pPr>
            <a:r>
              <a:rPr lang="en-GB" b="1" dirty="0" smtClean="0"/>
              <a:t>Brighton and Sussex Medical School</a:t>
            </a:r>
            <a:endParaRPr lang="en-GB" b="1" dirty="0"/>
          </a:p>
        </p:txBody>
      </p:sp>
      <p:sp>
        <p:nvSpPr>
          <p:cNvPr id="4" name="TextBox 3"/>
          <p:cNvSpPr txBox="1"/>
          <p:nvPr/>
        </p:nvSpPr>
        <p:spPr>
          <a:xfrm>
            <a:off x="2339975" y="5373688"/>
            <a:ext cx="4464050" cy="522287"/>
          </a:xfrm>
          <a:prstGeom prst="rect">
            <a:avLst/>
          </a:prstGeom>
          <a:solidFill>
            <a:schemeClr val="accent6">
              <a:lumMod val="60000"/>
              <a:lumOff val="40000"/>
            </a:schemeClr>
          </a:solidFill>
          <a:ln w="31750">
            <a:solidFill>
              <a:schemeClr val="tx1"/>
            </a:solidFill>
          </a:ln>
        </p:spPr>
        <p:txBody>
          <a:bodyPr>
            <a:spAutoFit/>
          </a:bodyPr>
          <a:lstStyle/>
          <a:p>
            <a:pPr fontAlgn="auto">
              <a:spcBef>
                <a:spcPts val="0"/>
              </a:spcBef>
              <a:spcAft>
                <a:spcPts val="0"/>
              </a:spcAft>
              <a:defRPr/>
            </a:pPr>
            <a:r>
              <a:rPr lang="en-GB" sz="2800" dirty="0">
                <a:latin typeface="+mn-lt"/>
              </a:rPr>
              <a:t>Applied Cognitive Psychology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52413" y="260350"/>
            <a:ext cx="5832476" cy="1143000"/>
          </a:xfrm>
        </p:spPr>
        <p:txBody>
          <a:bodyPr/>
          <a:lstStyle/>
          <a:p>
            <a:r>
              <a:rPr lang="en-GB" b="1" smtClean="0"/>
              <a:t>Cortisol</a:t>
            </a:r>
          </a:p>
        </p:txBody>
      </p:sp>
      <p:sp>
        <p:nvSpPr>
          <p:cNvPr id="30722" name="Content Placeholder 2"/>
          <p:cNvSpPr>
            <a:spLocks noGrp="1"/>
          </p:cNvSpPr>
          <p:nvPr>
            <p:ph idx="1"/>
          </p:nvPr>
        </p:nvSpPr>
        <p:spPr>
          <a:xfrm>
            <a:off x="-252413" y="1341438"/>
            <a:ext cx="5040313" cy="4525962"/>
          </a:xfrm>
        </p:spPr>
        <p:txBody>
          <a:bodyPr/>
          <a:lstStyle/>
          <a:p>
            <a:pPr indent="0">
              <a:buFont typeface="Arial" charset="0"/>
              <a:buNone/>
            </a:pPr>
            <a:r>
              <a:rPr lang="en-GB" smtClean="0"/>
              <a:t>Cortisol in a steroid hormone, or glucocorticoid and released in response to stress. </a:t>
            </a:r>
          </a:p>
        </p:txBody>
      </p:sp>
      <p:pic>
        <p:nvPicPr>
          <p:cNvPr id="30723" name="Picture 2" descr="http://www.myfitnessstudio.co.uk/wp-content/uploads/Cortisol.gif"/>
          <p:cNvPicPr>
            <a:picLocks noChangeAspect="1" noChangeArrowheads="1"/>
          </p:cNvPicPr>
          <p:nvPr/>
        </p:nvPicPr>
        <p:blipFill>
          <a:blip r:embed="rId3" cstate="print"/>
          <a:srcRect/>
          <a:stretch>
            <a:fillRect/>
          </a:stretch>
        </p:blipFill>
        <p:spPr bwMode="auto">
          <a:xfrm>
            <a:off x="395288" y="3573463"/>
            <a:ext cx="2881312" cy="2581275"/>
          </a:xfrm>
          <a:prstGeom prst="rect">
            <a:avLst/>
          </a:prstGeom>
          <a:noFill/>
          <a:ln w="9525">
            <a:noFill/>
            <a:miter lim="800000"/>
            <a:headEnd/>
            <a:tailEnd/>
          </a:ln>
        </p:spPr>
      </p:pic>
      <p:sp>
        <p:nvSpPr>
          <p:cNvPr id="5" name="Oval 4"/>
          <p:cNvSpPr/>
          <p:nvPr/>
        </p:nvSpPr>
        <p:spPr>
          <a:xfrm>
            <a:off x="5795963" y="549275"/>
            <a:ext cx="3024187" cy="71913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Hypothalamus</a:t>
            </a:r>
          </a:p>
        </p:txBody>
      </p:sp>
      <p:cxnSp>
        <p:nvCxnSpPr>
          <p:cNvPr id="7" name="Straight Arrow Connector 6"/>
          <p:cNvCxnSpPr/>
          <p:nvPr/>
        </p:nvCxnSpPr>
        <p:spPr>
          <a:xfrm>
            <a:off x="7308850" y="1341438"/>
            <a:ext cx="0" cy="431800"/>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795963" y="2997200"/>
            <a:ext cx="3024187" cy="71913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Anterior pituitary</a:t>
            </a:r>
          </a:p>
        </p:txBody>
      </p:sp>
      <p:sp>
        <p:nvSpPr>
          <p:cNvPr id="30727" name="TextBox 8"/>
          <p:cNvSpPr txBox="1">
            <a:spLocks noChangeArrowheads="1"/>
          </p:cNvSpPr>
          <p:nvPr/>
        </p:nvSpPr>
        <p:spPr bwMode="auto">
          <a:xfrm>
            <a:off x="5508625" y="1700213"/>
            <a:ext cx="4427538" cy="893762"/>
          </a:xfrm>
          <a:prstGeom prst="rect">
            <a:avLst/>
          </a:prstGeom>
          <a:noFill/>
          <a:ln w="9525">
            <a:noFill/>
            <a:miter lim="800000"/>
            <a:headEnd/>
            <a:tailEnd/>
          </a:ln>
        </p:spPr>
        <p:txBody>
          <a:bodyPr>
            <a:spAutoFit/>
          </a:bodyPr>
          <a:lstStyle/>
          <a:p>
            <a:r>
              <a:rPr lang="en-GB" sz="2600">
                <a:latin typeface="Calibri" pitchFamily="34" charset="0"/>
              </a:rPr>
              <a:t>Corticotropin releasing hormone (CRH)</a:t>
            </a:r>
          </a:p>
        </p:txBody>
      </p:sp>
      <p:cxnSp>
        <p:nvCxnSpPr>
          <p:cNvPr id="10" name="Straight Arrow Connector 9"/>
          <p:cNvCxnSpPr/>
          <p:nvPr/>
        </p:nvCxnSpPr>
        <p:spPr>
          <a:xfrm>
            <a:off x="7308850" y="2565400"/>
            <a:ext cx="0" cy="431800"/>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8850" y="3789363"/>
            <a:ext cx="0" cy="431800"/>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30730" name="TextBox 12"/>
          <p:cNvSpPr txBox="1">
            <a:spLocks noChangeArrowheads="1"/>
          </p:cNvSpPr>
          <p:nvPr/>
        </p:nvSpPr>
        <p:spPr bwMode="auto">
          <a:xfrm>
            <a:off x="5076825" y="4221163"/>
            <a:ext cx="4427538" cy="492125"/>
          </a:xfrm>
          <a:prstGeom prst="rect">
            <a:avLst/>
          </a:prstGeom>
          <a:noFill/>
          <a:ln w="9525">
            <a:noFill/>
            <a:miter lim="800000"/>
            <a:headEnd/>
            <a:tailEnd/>
          </a:ln>
        </p:spPr>
        <p:txBody>
          <a:bodyPr>
            <a:spAutoFit/>
          </a:bodyPr>
          <a:lstStyle/>
          <a:p>
            <a:r>
              <a:rPr lang="en-GB" sz="2600">
                <a:latin typeface="Calibri" pitchFamily="34" charset="0"/>
              </a:rPr>
              <a:t>Adrenocorticotropin (ATCH)</a:t>
            </a:r>
          </a:p>
        </p:txBody>
      </p:sp>
      <p:cxnSp>
        <p:nvCxnSpPr>
          <p:cNvPr id="14" name="Straight Arrow Connector 13"/>
          <p:cNvCxnSpPr/>
          <p:nvPr/>
        </p:nvCxnSpPr>
        <p:spPr>
          <a:xfrm>
            <a:off x="7308850" y="4652963"/>
            <a:ext cx="0" cy="431800"/>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80288" y="5805488"/>
            <a:ext cx="0" cy="431800"/>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30733" name="TextBox 15"/>
          <p:cNvSpPr txBox="1">
            <a:spLocks noChangeArrowheads="1"/>
          </p:cNvSpPr>
          <p:nvPr/>
        </p:nvSpPr>
        <p:spPr bwMode="auto">
          <a:xfrm>
            <a:off x="5076825" y="6165850"/>
            <a:ext cx="4427538" cy="492125"/>
          </a:xfrm>
          <a:prstGeom prst="rect">
            <a:avLst/>
          </a:prstGeom>
          <a:noFill/>
          <a:ln w="9525">
            <a:noFill/>
            <a:miter lim="800000"/>
            <a:headEnd/>
            <a:tailEnd/>
          </a:ln>
        </p:spPr>
        <p:txBody>
          <a:bodyPr>
            <a:spAutoFit/>
          </a:bodyPr>
          <a:lstStyle/>
          <a:p>
            <a:r>
              <a:rPr lang="en-GB" sz="2600">
                <a:latin typeface="Calibri" pitchFamily="34" charset="0"/>
              </a:rPr>
              <a:t>                       Cortisol </a:t>
            </a:r>
          </a:p>
        </p:txBody>
      </p:sp>
      <p:sp>
        <p:nvSpPr>
          <p:cNvPr id="25" name="Freeform 24"/>
          <p:cNvSpPr/>
          <p:nvPr/>
        </p:nvSpPr>
        <p:spPr>
          <a:xfrm>
            <a:off x="4572000" y="3644900"/>
            <a:ext cx="1944688" cy="2736850"/>
          </a:xfrm>
          <a:custGeom>
            <a:avLst/>
            <a:gdLst>
              <a:gd name="connsiteX0" fmla="*/ 2631057 w 2631057"/>
              <a:gd name="connsiteY0" fmla="*/ 2932981 h 2932981"/>
              <a:gd name="connsiteX1" fmla="*/ 181155 w 2631057"/>
              <a:gd name="connsiteY1" fmla="*/ 1380226 h 2932981"/>
              <a:gd name="connsiteX2" fmla="*/ 1544129 w 2631057"/>
              <a:gd name="connsiteY2" fmla="*/ 0 h 2932981"/>
            </a:gdLst>
            <a:ahLst/>
            <a:cxnLst>
              <a:cxn ang="0">
                <a:pos x="connsiteX0" y="connsiteY0"/>
              </a:cxn>
              <a:cxn ang="0">
                <a:pos x="connsiteX1" y="connsiteY1"/>
              </a:cxn>
              <a:cxn ang="0">
                <a:pos x="connsiteX2" y="connsiteY2"/>
              </a:cxn>
            </a:cxnLst>
            <a:rect l="l" t="t" r="r" b="b"/>
            <a:pathLst>
              <a:path w="2631057" h="2932981">
                <a:moveTo>
                  <a:pt x="2631057" y="2932981"/>
                </a:moveTo>
                <a:cubicBezTo>
                  <a:pt x="1496683" y="2401018"/>
                  <a:pt x="362310" y="1869056"/>
                  <a:pt x="181155" y="1380226"/>
                </a:cubicBezTo>
                <a:cubicBezTo>
                  <a:pt x="0" y="891396"/>
                  <a:pt x="772064" y="445698"/>
                  <a:pt x="1544129" y="0"/>
                </a:cubicBezTo>
              </a:path>
            </a:pathLst>
          </a:cu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6" name="Freeform 25"/>
          <p:cNvSpPr/>
          <p:nvPr/>
        </p:nvSpPr>
        <p:spPr>
          <a:xfrm>
            <a:off x="3738563" y="1120775"/>
            <a:ext cx="2835275" cy="5332413"/>
          </a:xfrm>
          <a:custGeom>
            <a:avLst/>
            <a:gdLst>
              <a:gd name="connsiteX0" fmla="*/ 2835214 w 2835214"/>
              <a:gd name="connsiteY0" fmla="*/ 5331124 h 5331124"/>
              <a:gd name="connsiteX1" fmla="*/ 143773 w 2835214"/>
              <a:gd name="connsiteY1" fmla="*/ 3657600 h 5331124"/>
              <a:gd name="connsiteX2" fmla="*/ 1972573 w 2835214"/>
              <a:gd name="connsiteY2" fmla="*/ 0 h 5331124"/>
            </a:gdLst>
            <a:ahLst/>
            <a:cxnLst>
              <a:cxn ang="0">
                <a:pos x="connsiteX0" y="connsiteY0"/>
              </a:cxn>
              <a:cxn ang="0">
                <a:pos x="connsiteX1" y="connsiteY1"/>
              </a:cxn>
              <a:cxn ang="0">
                <a:pos x="connsiteX2" y="connsiteY2"/>
              </a:cxn>
            </a:cxnLst>
            <a:rect l="l" t="t" r="r" b="b"/>
            <a:pathLst>
              <a:path w="2835214" h="5331124">
                <a:moveTo>
                  <a:pt x="2835214" y="5331124"/>
                </a:moveTo>
                <a:cubicBezTo>
                  <a:pt x="1561380" y="4938622"/>
                  <a:pt x="287546" y="4546121"/>
                  <a:pt x="143773" y="3657600"/>
                </a:cubicBezTo>
                <a:cubicBezTo>
                  <a:pt x="0" y="2769079"/>
                  <a:pt x="986286" y="1384539"/>
                  <a:pt x="1972573" y="0"/>
                </a:cubicBezTo>
              </a:path>
            </a:pathLst>
          </a:cu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30" name="Straight Arrow Connector 29"/>
          <p:cNvCxnSpPr/>
          <p:nvPr/>
        </p:nvCxnSpPr>
        <p:spPr>
          <a:xfrm flipV="1">
            <a:off x="5580063" y="981075"/>
            <a:ext cx="215900" cy="360363"/>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35600" y="3573463"/>
            <a:ext cx="360363" cy="287337"/>
          </a:xfrm>
          <a:prstGeom prst="straightConnector1">
            <a:avLst/>
          </a:prstGeom>
          <a:ln w="76200" cap="flat">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00563" y="5589588"/>
            <a:ext cx="1655762" cy="522287"/>
          </a:xfrm>
          <a:prstGeom prst="rect">
            <a:avLst/>
          </a:prstGeom>
          <a:solidFill>
            <a:schemeClr val="accent1">
              <a:lumMod val="20000"/>
              <a:lumOff val="80000"/>
            </a:schemeClr>
          </a:solidFill>
        </p:spPr>
        <p:txBody>
          <a:bodyPr>
            <a:spAutoFit/>
          </a:bodyPr>
          <a:lstStyle/>
          <a:p>
            <a:pPr fontAlgn="auto">
              <a:spcBef>
                <a:spcPts val="0"/>
              </a:spcBef>
              <a:spcAft>
                <a:spcPts val="0"/>
              </a:spcAft>
              <a:defRPr/>
            </a:pPr>
            <a:r>
              <a:rPr lang="en-GB" sz="2800" dirty="0">
                <a:latin typeface="+mn-lt"/>
              </a:rPr>
              <a:t>Inhibits</a:t>
            </a:r>
          </a:p>
        </p:txBody>
      </p:sp>
      <p:sp>
        <p:nvSpPr>
          <p:cNvPr id="12" name="Oval 11"/>
          <p:cNvSpPr/>
          <p:nvPr/>
        </p:nvSpPr>
        <p:spPr>
          <a:xfrm>
            <a:off x="5867400" y="5084763"/>
            <a:ext cx="3025775" cy="7207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Adrenal cortex</a:t>
            </a:r>
          </a:p>
        </p:txBody>
      </p:sp>
      <p:sp>
        <p:nvSpPr>
          <p:cNvPr id="30740" name="TextBox 38"/>
          <p:cNvSpPr txBox="1">
            <a:spLocks noChangeArrowheads="1"/>
          </p:cNvSpPr>
          <p:nvPr/>
        </p:nvSpPr>
        <p:spPr bwMode="auto">
          <a:xfrm>
            <a:off x="4859338" y="1196975"/>
            <a:ext cx="649287" cy="830263"/>
          </a:xfrm>
          <a:prstGeom prst="rect">
            <a:avLst/>
          </a:prstGeom>
          <a:noFill/>
          <a:ln w="9525">
            <a:noFill/>
            <a:miter lim="800000"/>
            <a:headEnd/>
            <a:tailEnd/>
          </a:ln>
        </p:spPr>
        <p:txBody>
          <a:bodyPr>
            <a:spAutoFit/>
          </a:bodyPr>
          <a:lstStyle/>
          <a:p>
            <a:r>
              <a:rPr lang="en-GB" sz="4800">
                <a:latin typeface="Calibri" pitchFamily="34" charset="0"/>
              </a:rPr>
              <a:t>-</a:t>
            </a:r>
          </a:p>
        </p:txBody>
      </p:sp>
      <p:sp>
        <p:nvSpPr>
          <p:cNvPr id="30741" name="TextBox 39"/>
          <p:cNvSpPr txBox="1">
            <a:spLocks noChangeArrowheads="1"/>
          </p:cNvSpPr>
          <p:nvPr/>
        </p:nvSpPr>
        <p:spPr bwMode="auto">
          <a:xfrm>
            <a:off x="5003800" y="3284538"/>
            <a:ext cx="647700" cy="831850"/>
          </a:xfrm>
          <a:prstGeom prst="rect">
            <a:avLst/>
          </a:prstGeom>
          <a:noFill/>
          <a:ln w="9525">
            <a:noFill/>
            <a:miter lim="800000"/>
            <a:headEnd/>
            <a:tailEnd/>
          </a:ln>
        </p:spPr>
        <p:txBody>
          <a:bodyPr>
            <a:spAutoFit/>
          </a:bodyPr>
          <a:lstStyle/>
          <a:p>
            <a:r>
              <a:rPr lang="en-GB" sz="4800">
                <a:latin typeface="Calibri"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25209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163" name="Content Placeholder 2"/>
          <p:cNvSpPr>
            <a:spLocks noGrp="1"/>
          </p:cNvSpPr>
          <p:nvPr>
            <p:ph idx="4294967295"/>
          </p:nvPr>
        </p:nvSpPr>
        <p:spPr>
          <a:xfrm>
            <a:off x="0" y="836613"/>
            <a:ext cx="8229600" cy="5145087"/>
          </a:xfrm>
        </p:spPr>
        <p:txBody>
          <a:bodyPr/>
          <a:lstStyle/>
          <a:p>
            <a:endParaRPr lang="en-GB" smtClean="0"/>
          </a:p>
          <a:p>
            <a:endParaRPr lang="en-GB" smtClean="0"/>
          </a:p>
          <a:p>
            <a:pPr>
              <a:buFont typeface="Arial" charset="0"/>
              <a:buNone/>
            </a:pPr>
            <a:endParaRPr lang="en-GB" smtClean="0">
              <a:solidFill>
                <a:srgbClr val="FF0000"/>
              </a:solidFill>
            </a:endParaRPr>
          </a:p>
          <a:p>
            <a:pPr>
              <a:buFont typeface="Arial" charset="0"/>
              <a:buNone/>
            </a:pPr>
            <a:r>
              <a:rPr lang="en-GB" smtClean="0"/>
              <a:t>            Stress and memory</a:t>
            </a:r>
            <a:r>
              <a:rPr lang="en-GB" i="1" smtClean="0"/>
              <a:t> - </a:t>
            </a:r>
            <a:r>
              <a:rPr lang="en-GB" b="1" i="1" smtClean="0"/>
              <a:t>Flashbulb memory?</a:t>
            </a:r>
            <a:r>
              <a:rPr lang="en-GB" i="1" smtClean="0"/>
              <a:t>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914400" y="260350"/>
            <a:ext cx="8229600" cy="1143000"/>
          </a:xfrm>
        </p:spPr>
        <p:txBody>
          <a:bodyPr/>
          <a:lstStyle/>
          <a:p>
            <a:r>
              <a:rPr lang="en-GB" smtClean="0"/>
              <a:t>Flashbulb Memories</a:t>
            </a:r>
          </a:p>
        </p:txBody>
      </p:sp>
      <p:sp>
        <p:nvSpPr>
          <p:cNvPr id="32770" name="Content Placeholder 2"/>
          <p:cNvSpPr>
            <a:spLocks noGrp="1"/>
          </p:cNvSpPr>
          <p:nvPr>
            <p:ph idx="1"/>
          </p:nvPr>
        </p:nvSpPr>
        <p:spPr>
          <a:xfrm>
            <a:off x="250825" y="4868863"/>
            <a:ext cx="8893175" cy="2293937"/>
          </a:xfrm>
        </p:spPr>
        <p:txBody>
          <a:bodyPr/>
          <a:lstStyle/>
          <a:p>
            <a:pPr>
              <a:buFont typeface="Arial" charset="0"/>
              <a:buNone/>
            </a:pPr>
            <a:r>
              <a:rPr lang="en-GB" dirty="0" smtClean="0"/>
              <a:t>  “Distinctly vivid, precise, concrete, long-lasting memories”	</a:t>
            </a:r>
          </a:p>
          <a:p>
            <a:pPr lvl="1"/>
            <a:r>
              <a:rPr lang="en-GB" dirty="0" smtClean="0"/>
              <a:t>September 11</a:t>
            </a:r>
            <a:r>
              <a:rPr lang="en-GB" baseline="30000" dirty="0" smtClean="0"/>
              <a:t>th</a:t>
            </a:r>
            <a:r>
              <a:rPr lang="en-GB" dirty="0" smtClean="0"/>
              <a:t> : Attack on the World Trade Centre</a:t>
            </a:r>
          </a:p>
          <a:p>
            <a:pPr lvl="1"/>
            <a:endParaRPr lang="en-GB" dirty="0" smtClean="0"/>
          </a:p>
        </p:txBody>
      </p:sp>
      <p:pic>
        <p:nvPicPr>
          <p:cNvPr id="32771" name="Picture 4" descr="http://www.mir.com.my/rb/photography/hardwares/classics/nikonf3ver2/flash/sb1tosb21/images/nikonFbc7.jpg"/>
          <p:cNvPicPr>
            <a:picLocks noChangeAspect="1" noChangeArrowheads="1"/>
          </p:cNvPicPr>
          <p:nvPr/>
        </p:nvPicPr>
        <p:blipFill>
          <a:blip r:embed="rId3" cstate="print"/>
          <a:srcRect/>
          <a:stretch>
            <a:fillRect/>
          </a:stretch>
        </p:blipFill>
        <p:spPr bwMode="auto">
          <a:xfrm>
            <a:off x="827088" y="1341438"/>
            <a:ext cx="2592387" cy="3455987"/>
          </a:xfrm>
          <a:prstGeom prst="rect">
            <a:avLst/>
          </a:prstGeom>
          <a:noFill/>
          <a:ln w="9525">
            <a:noFill/>
            <a:miter lim="800000"/>
            <a:headEnd/>
            <a:tailEnd/>
          </a:ln>
        </p:spPr>
      </p:pic>
      <p:sp>
        <p:nvSpPr>
          <p:cNvPr id="32772" name="Content Placeholder 2"/>
          <p:cNvSpPr txBox="1">
            <a:spLocks/>
          </p:cNvSpPr>
          <p:nvPr/>
        </p:nvSpPr>
        <p:spPr bwMode="auto">
          <a:xfrm>
            <a:off x="3708400" y="1844675"/>
            <a:ext cx="5040313" cy="3455988"/>
          </a:xfrm>
          <a:prstGeom prst="rect">
            <a:avLst/>
          </a:prstGeom>
          <a:noFill/>
          <a:ln w="9525">
            <a:noFill/>
            <a:miter lim="800000"/>
            <a:headEnd/>
            <a:tailEnd/>
          </a:ln>
        </p:spPr>
        <p:txBody>
          <a:bodyPr/>
          <a:lstStyle/>
          <a:p>
            <a:pPr marL="342900" indent="-342900">
              <a:spcBef>
                <a:spcPct val="20000"/>
              </a:spcBef>
              <a:buFont typeface="Arial" charset="0"/>
              <a:buNone/>
            </a:pPr>
            <a:r>
              <a:rPr lang="en-GB" sz="3200" dirty="0">
                <a:latin typeface="Calibri" pitchFamily="34" charset="0"/>
              </a:rPr>
              <a:t>Gadget popular in the 50s and 60s:  cameras were fitted with terminals to accept various types of flash bulbs.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Where were you?</a:t>
            </a:r>
          </a:p>
        </p:txBody>
      </p:sp>
      <p:sp>
        <p:nvSpPr>
          <p:cNvPr id="34818" name="Content Placeholder 2"/>
          <p:cNvSpPr>
            <a:spLocks noGrp="1"/>
          </p:cNvSpPr>
          <p:nvPr>
            <p:ph idx="1"/>
          </p:nvPr>
        </p:nvSpPr>
        <p:spPr>
          <a:xfrm>
            <a:off x="250825" y="1600200"/>
            <a:ext cx="8424863" cy="1181100"/>
          </a:xfrm>
        </p:spPr>
        <p:txBody>
          <a:bodyPr/>
          <a:lstStyle/>
          <a:p>
            <a:r>
              <a:rPr lang="en-GB" smtClean="0"/>
              <a:t>Assassination of JFK in 1963: Sparked first scientific study of flashbulb memories.   </a:t>
            </a:r>
          </a:p>
        </p:txBody>
      </p:sp>
      <p:pic>
        <p:nvPicPr>
          <p:cNvPr id="34819" name="Picture 4" descr="http://2.bp.blogspot.com/_9jbG-c2Ned4/Sgh2H7Nk67I/AAAAAAAACFA/_UrgmaARgqM/s320/a-few-seconds-before-the-jfk-assassination.jpg"/>
          <p:cNvPicPr>
            <a:picLocks noChangeAspect="1" noChangeArrowheads="1"/>
          </p:cNvPicPr>
          <p:nvPr/>
        </p:nvPicPr>
        <p:blipFill>
          <a:blip r:embed="rId2" cstate="print"/>
          <a:srcRect/>
          <a:stretch>
            <a:fillRect/>
          </a:stretch>
        </p:blipFill>
        <p:spPr bwMode="auto">
          <a:xfrm>
            <a:off x="250825" y="3068638"/>
            <a:ext cx="4846638" cy="3240087"/>
          </a:xfrm>
          <a:prstGeom prst="rect">
            <a:avLst/>
          </a:prstGeom>
          <a:noFill/>
          <a:ln w="9525">
            <a:noFill/>
            <a:miter lim="800000"/>
            <a:headEnd/>
            <a:tailEnd/>
          </a:ln>
        </p:spPr>
      </p:pic>
      <p:sp>
        <p:nvSpPr>
          <p:cNvPr id="34820" name="TextBox 6"/>
          <p:cNvSpPr txBox="1">
            <a:spLocks noChangeArrowheads="1"/>
          </p:cNvSpPr>
          <p:nvPr/>
        </p:nvSpPr>
        <p:spPr bwMode="auto">
          <a:xfrm>
            <a:off x="5148263" y="2852738"/>
            <a:ext cx="3744912" cy="1631950"/>
          </a:xfrm>
          <a:prstGeom prst="rect">
            <a:avLst/>
          </a:prstGeom>
          <a:noFill/>
          <a:ln w="9525">
            <a:noFill/>
            <a:miter lim="800000"/>
            <a:headEnd/>
            <a:tailEnd/>
          </a:ln>
        </p:spPr>
        <p:txBody>
          <a:bodyPr>
            <a:spAutoFit/>
          </a:bodyPr>
          <a:lstStyle/>
          <a:p>
            <a:r>
              <a:rPr lang="en-GB" sz="2000">
                <a:latin typeface="Calibri" pitchFamily="34" charset="0"/>
              </a:rPr>
              <a:t>Harvard researchers </a:t>
            </a:r>
            <a:r>
              <a:rPr lang="en-GB" sz="2000" b="1">
                <a:latin typeface="Calibri" pitchFamily="34" charset="0"/>
              </a:rPr>
              <a:t>Roger Brown </a:t>
            </a:r>
            <a:r>
              <a:rPr lang="en-GB" sz="2000">
                <a:latin typeface="Calibri" pitchFamily="34" charset="0"/>
              </a:rPr>
              <a:t>and </a:t>
            </a:r>
            <a:r>
              <a:rPr lang="en-GB" sz="2000" b="1">
                <a:latin typeface="Calibri" pitchFamily="34" charset="0"/>
              </a:rPr>
              <a:t>James Kulik </a:t>
            </a:r>
            <a:r>
              <a:rPr lang="en-GB" sz="2000">
                <a:latin typeface="Calibri" pitchFamily="34" charset="0"/>
              </a:rPr>
              <a:t>noticed that people had particularly vivid memories of where they were when JFK was shot.</a:t>
            </a:r>
          </a:p>
        </p:txBody>
      </p:sp>
      <p:sp>
        <p:nvSpPr>
          <p:cNvPr id="34821" name="TextBox 8"/>
          <p:cNvSpPr txBox="1">
            <a:spLocks noChangeArrowheads="1"/>
          </p:cNvSpPr>
          <p:nvPr/>
        </p:nvSpPr>
        <p:spPr bwMode="auto">
          <a:xfrm>
            <a:off x="5219700" y="4581525"/>
            <a:ext cx="3744913" cy="1938338"/>
          </a:xfrm>
          <a:prstGeom prst="rect">
            <a:avLst/>
          </a:prstGeom>
          <a:noFill/>
          <a:ln w="9525">
            <a:noFill/>
            <a:miter lim="800000"/>
            <a:headEnd/>
            <a:tailEnd/>
          </a:ln>
        </p:spPr>
        <p:txBody>
          <a:bodyPr>
            <a:spAutoFit/>
          </a:bodyPr>
          <a:lstStyle/>
          <a:p>
            <a:r>
              <a:rPr lang="en-GB" sz="2000" b="1">
                <a:latin typeface="Calibri" pitchFamily="34" charset="0"/>
              </a:rPr>
              <a:t>Brown &amp; Kulik (1977), Cognition: </a:t>
            </a:r>
            <a:r>
              <a:rPr lang="en-GB" sz="2000">
                <a:latin typeface="Calibri" pitchFamily="34" charset="0"/>
              </a:rPr>
              <a:t>“it is very like a photograph that indiscriminately preserves the scene in which each of us found himself when the flashbulb was fired”.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t>Confidence, not consistency</a:t>
            </a:r>
          </a:p>
        </p:txBody>
      </p:sp>
      <p:sp>
        <p:nvSpPr>
          <p:cNvPr id="35842" name="Content Placeholder 2"/>
          <p:cNvSpPr>
            <a:spLocks noGrp="1"/>
          </p:cNvSpPr>
          <p:nvPr>
            <p:ph idx="1"/>
          </p:nvPr>
        </p:nvSpPr>
        <p:spPr>
          <a:xfrm>
            <a:off x="395288" y="1341438"/>
            <a:ext cx="8748712" cy="4525962"/>
          </a:xfrm>
        </p:spPr>
        <p:txBody>
          <a:bodyPr/>
          <a:lstStyle/>
          <a:p>
            <a:r>
              <a:rPr lang="en-GB" b="1" smtClean="0"/>
              <a:t>Talarico &amp; Rubin (2003) </a:t>
            </a:r>
            <a:r>
              <a:rPr lang="en-GB" smtClean="0"/>
              <a:t>Confidence, not consistency characterizes flash bulb memories.	</a:t>
            </a:r>
          </a:p>
          <a:p>
            <a:endParaRPr lang="en-GB" smtClean="0"/>
          </a:p>
        </p:txBody>
      </p:sp>
      <p:pic>
        <p:nvPicPr>
          <p:cNvPr id="35843" name="Picture 2" descr="http://www.ghanacelebrities.com/new/wp-content/uploads/2010/03/world_trade_centre.jpg"/>
          <p:cNvPicPr>
            <a:picLocks noChangeAspect="1" noChangeArrowheads="1"/>
          </p:cNvPicPr>
          <p:nvPr/>
        </p:nvPicPr>
        <p:blipFill>
          <a:blip r:embed="rId2" cstate="print"/>
          <a:srcRect/>
          <a:stretch>
            <a:fillRect/>
          </a:stretch>
        </p:blipFill>
        <p:spPr bwMode="auto">
          <a:xfrm>
            <a:off x="250825" y="2708275"/>
            <a:ext cx="3400425" cy="3594100"/>
          </a:xfrm>
          <a:prstGeom prst="rect">
            <a:avLst/>
          </a:prstGeom>
          <a:noFill/>
          <a:ln w="9525">
            <a:noFill/>
            <a:miter lim="800000"/>
            <a:headEnd/>
            <a:tailEnd/>
          </a:ln>
        </p:spPr>
      </p:pic>
      <p:sp>
        <p:nvSpPr>
          <p:cNvPr id="35844" name="TextBox 5"/>
          <p:cNvSpPr txBox="1">
            <a:spLocks noChangeArrowheads="1"/>
          </p:cNvSpPr>
          <p:nvPr/>
        </p:nvSpPr>
        <p:spPr bwMode="auto">
          <a:xfrm>
            <a:off x="3708400" y="2579688"/>
            <a:ext cx="5435600" cy="4094162"/>
          </a:xfrm>
          <a:prstGeom prst="rect">
            <a:avLst/>
          </a:prstGeom>
          <a:noFill/>
          <a:ln w="9525">
            <a:noFill/>
            <a:miter lim="800000"/>
            <a:headEnd/>
            <a:tailEnd/>
          </a:ln>
        </p:spPr>
        <p:txBody>
          <a:bodyPr>
            <a:spAutoFit/>
          </a:bodyPr>
          <a:lstStyle/>
          <a:p>
            <a:r>
              <a:rPr lang="en-GB" sz="2600">
                <a:latin typeface="Calibri" pitchFamily="34" charset="0"/>
              </a:rPr>
              <a:t>54 Duke students recorded their memory of first hearing about the attacks of September 11</a:t>
            </a:r>
            <a:r>
              <a:rPr lang="en-GB" sz="2600" baseline="30000">
                <a:latin typeface="Calibri" pitchFamily="34" charset="0"/>
              </a:rPr>
              <a:t>th</a:t>
            </a:r>
            <a:r>
              <a:rPr lang="en-GB" sz="2600">
                <a:latin typeface="Calibri" pitchFamily="34" charset="0"/>
              </a:rPr>
              <a:t> and of a recent everyday event. </a:t>
            </a:r>
          </a:p>
          <a:p>
            <a:endParaRPr lang="en-GB" sz="1000">
              <a:latin typeface="Calibri" pitchFamily="34" charset="0"/>
            </a:endParaRPr>
          </a:p>
          <a:p>
            <a:r>
              <a:rPr lang="en-GB" sz="2600">
                <a:latin typeface="Calibri" pitchFamily="34" charset="0"/>
              </a:rPr>
              <a:t>They were tested again either 1, 6, or 32 weeks later. </a:t>
            </a:r>
          </a:p>
          <a:p>
            <a:endParaRPr lang="en-GB" sz="1000">
              <a:latin typeface="Calibri" pitchFamily="34" charset="0"/>
            </a:endParaRPr>
          </a:p>
          <a:p>
            <a:r>
              <a:rPr lang="en-GB" sz="2600">
                <a:latin typeface="Calibri" pitchFamily="34" charset="0"/>
              </a:rPr>
              <a:t>Consistency, vividness and belief of accuracy in the memory were all assessed.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0825" y="1700213"/>
            <a:ext cx="8642350" cy="40322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Content Placeholder 2"/>
          <p:cNvSpPr>
            <a:spLocks noGrp="1"/>
          </p:cNvSpPr>
          <p:nvPr>
            <p:ph idx="1"/>
          </p:nvPr>
        </p:nvSpPr>
        <p:spPr>
          <a:xfrm>
            <a:off x="6264275" y="5816600"/>
            <a:ext cx="2879725" cy="1041400"/>
          </a:xfrm>
        </p:spPr>
        <p:txBody>
          <a:bodyPr rtlCol="0">
            <a:normAutofit lnSpcReduction="10000"/>
          </a:bodyPr>
          <a:lstStyle/>
          <a:p>
            <a:pPr fontAlgn="auto">
              <a:spcAft>
                <a:spcPts val="0"/>
              </a:spcAft>
              <a:buFont typeface="Arial" pitchFamily="34" charset="0"/>
              <a:buNone/>
              <a:defRPr/>
            </a:pPr>
            <a:endParaRPr lang="en-GB" sz="2000" b="1" dirty="0" smtClean="0"/>
          </a:p>
          <a:p>
            <a:pPr fontAlgn="auto">
              <a:spcAft>
                <a:spcPts val="0"/>
              </a:spcAft>
              <a:buFont typeface="Arial" pitchFamily="34" charset="0"/>
              <a:buNone/>
              <a:defRPr/>
            </a:pPr>
            <a:endParaRPr lang="en-GB" sz="2000" b="1" dirty="0" smtClean="0"/>
          </a:p>
          <a:p>
            <a:pPr fontAlgn="auto">
              <a:spcAft>
                <a:spcPts val="0"/>
              </a:spcAft>
              <a:buFont typeface="Arial" pitchFamily="34" charset="0"/>
              <a:buNone/>
              <a:defRPr/>
            </a:pPr>
            <a:r>
              <a:rPr lang="en-GB" sz="2000" b="1" dirty="0" err="1" smtClean="0"/>
              <a:t>Talarico</a:t>
            </a:r>
            <a:r>
              <a:rPr lang="en-GB" sz="2000" b="1" dirty="0" smtClean="0"/>
              <a:t> &amp; Rubin (2003)</a:t>
            </a:r>
            <a:endParaRPr lang="en-GB" sz="2000" dirty="0"/>
          </a:p>
        </p:txBody>
      </p:sp>
      <p:pic>
        <p:nvPicPr>
          <p:cNvPr id="36867" name="Picture 2"/>
          <p:cNvPicPr>
            <a:picLocks noChangeAspect="1" noChangeArrowheads="1"/>
          </p:cNvPicPr>
          <p:nvPr/>
        </p:nvPicPr>
        <p:blipFill>
          <a:blip r:embed="rId3" cstate="print"/>
          <a:srcRect/>
          <a:stretch>
            <a:fillRect/>
          </a:stretch>
        </p:blipFill>
        <p:spPr bwMode="auto">
          <a:xfrm>
            <a:off x="395288" y="1844675"/>
            <a:ext cx="4464050" cy="3698875"/>
          </a:xfrm>
          <a:prstGeom prst="rect">
            <a:avLst/>
          </a:prstGeom>
          <a:noFill/>
          <a:ln w="9525">
            <a:noFill/>
            <a:miter lim="800000"/>
            <a:headEnd/>
            <a:tailEnd/>
          </a:ln>
        </p:spPr>
      </p:pic>
      <p:pic>
        <p:nvPicPr>
          <p:cNvPr id="36868" name="Picture 3"/>
          <p:cNvPicPr>
            <a:picLocks noChangeAspect="1" noChangeArrowheads="1"/>
          </p:cNvPicPr>
          <p:nvPr/>
        </p:nvPicPr>
        <p:blipFill>
          <a:blip r:embed="rId4" cstate="print"/>
          <a:srcRect/>
          <a:stretch>
            <a:fillRect/>
          </a:stretch>
        </p:blipFill>
        <p:spPr bwMode="auto">
          <a:xfrm>
            <a:off x="4716463" y="1844675"/>
            <a:ext cx="4013200" cy="3744913"/>
          </a:xfrm>
          <a:prstGeom prst="rect">
            <a:avLst/>
          </a:prstGeom>
          <a:noFill/>
          <a:ln w="9525">
            <a:noFill/>
            <a:miter lim="800000"/>
            <a:headEnd/>
            <a:tailEnd/>
          </a:ln>
        </p:spPr>
      </p:pic>
      <p:sp>
        <p:nvSpPr>
          <p:cNvPr id="36869" name="Title 1"/>
          <p:cNvSpPr>
            <a:spLocks noGrp="1"/>
          </p:cNvSpPr>
          <p:nvPr>
            <p:ph type="title"/>
          </p:nvPr>
        </p:nvSpPr>
        <p:spPr/>
        <p:txBody>
          <a:bodyPr/>
          <a:lstStyle/>
          <a:p>
            <a:r>
              <a:rPr lang="en-GB" smtClean="0"/>
              <a:t>Confidence, not consistency...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Confidence not consistency...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GB" dirty="0" smtClean="0"/>
              <a:t>Initial visceral emotion ratings correlated with later belief in accuracy, not consistency for flashbulb memories. </a:t>
            </a:r>
          </a:p>
          <a:p>
            <a:pPr fontAlgn="auto">
              <a:spcAft>
                <a:spcPts val="0"/>
              </a:spcAft>
              <a:buFont typeface="Arial" pitchFamily="34" charset="0"/>
              <a:buNone/>
              <a:defRPr/>
            </a:pPr>
            <a:endParaRPr lang="en-GB" sz="1000" dirty="0" smtClean="0"/>
          </a:p>
          <a:p>
            <a:pPr fontAlgn="auto">
              <a:spcAft>
                <a:spcPts val="0"/>
              </a:spcAft>
              <a:buFont typeface="Arial" pitchFamily="34" charset="0"/>
              <a:buNone/>
              <a:defRPr/>
            </a:pPr>
            <a:r>
              <a:rPr lang="en-GB" dirty="0" smtClean="0"/>
              <a:t>Initial visceral emotion ratings also predicted later posttraumatic stress disorder symptoms.</a:t>
            </a:r>
            <a:endParaRPr lang="en-GB" sz="1000" dirty="0" smtClean="0"/>
          </a:p>
          <a:p>
            <a:pPr fontAlgn="auto">
              <a:spcAft>
                <a:spcPts val="0"/>
              </a:spcAft>
              <a:buFont typeface="Arial" pitchFamily="34" charset="0"/>
              <a:buNone/>
              <a:defRPr/>
            </a:pPr>
            <a:r>
              <a:rPr lang="en-GB" sz="1000" dirty="0" smtClean="0"/>
              <a:t> </a:t>
            </a:r>
          </a:p>
          <a:p>
            <a:pPr fontAlgn="auto">
              <a:spcAft>
                <a:spcPts val="0"/>
              </a:spcAft>
              <a:buFont typeface="Arial" pitchFamily="34" charset="0"/>
              <a:buNone/>
              <a:defRPr/>
            </a:pPr>
            <a:r>
              <a:rPr lang="en-GB" dirty="0" smtClean="0"/>
              <a:t>Flashbulb memories are not special in their accuracy, as previously claimed, but only in their perceived accuracy. </a:t>
            </a:r>
          </a:p>
          <a:p>
            <a:pPr fontAlgn="auto">
              <a:spcAft>
                <a:spcPts val="0"/>
              </a:spcAft>
              <a:buFont typeface="Arial" pitchFamily="34" charset="0"/>
              <a:buNone/>
              <a:defRPr/>
            </a:pPr>
            <a:endParaRPr lang="en-GB" sz="1000" dirty="0" smtClean="0"/>
          </a:p>
          <a:p>
            <a:pPr fontAlgn="auto">
              <a:spcAft>
                <a:spcPts val="0"/>
              </a:spcAft>
              <a:buFont typeface="Arial" pitchFamily="34" charset="0"/>
              <a:buNone/>
              <a:defRPr/>
            </a:pPr>
            <a:r>
              <a:rPr lang="en-GB" dirty="0" smtClean="0"/>
              <a:t>Mystery is why they are not so accurate, but why people are so confident in their accuracy. </a:t>
            </a:r>
            <a:endParaRPr lang="en-GB"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25209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962" name="Content Placeholder 2"/>
          <p:cNvSpPr>
            <a:spLocks noGrp="1"/>
          </p:cNvSpPr>
          <p:nvPr>
            <p:ph idx="1"/>
          </p:nvPr>
        </p:nvSpPr>
        <p:spPr>
          <a:xfrm>
            <a:off x="395288" y="836613"/>
            <a:ext cx="8229600" cy="5145087"/>
          </a:xfrm>
        </p:spPr>
        <p:txBody>
          <a:bodyPr/>
          <a:lstStyle/>
          <a:p>
            <a:endParaRPr lang="en-GB" smtClean="0"/>
          </a:p>
          <a:p>
            <a:endParaRPr lang="en-GB" smtClean="0"/>
          </a:p>
          <a:p>
            <a:pPr>
              <a:buFont typeface="Arial" charset="0"/>
              <a:buNone/>
            </a:pPr>
            <a:endParaRPr lang="en-GB" smtClean="0">
              <a:solidFill>
                <a:srgbClr val="FF0000"/>
              </a:solidFill>
            </a:endParaRPr>
          </a:p>
          <a:p>
            <a:pPr>
              <a:buFont typeface="Arial" charset="0"/>
              <a:buNone/>
            </a:pPr>
            <a:r>
              <a:rPr lang="en-GB" smtClean="0"/>
              <a:t>            Acute cortisol administration and/or  	stress can </a:t>
            </a:r>
            <a:r>
              <a:rPr lang="en-GB" b="1" i="1" smtClean="0"/>
              <a:t>facilitate memory</a:t>
            </a:r>
            <a:r>
              <a:rPr lang="en-GB" i="1" smtClean="0"/>
              <a:t>.....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GB" smtClean="0"/>
              <a:t>Emotion &amp; Cortisol</a:t>
            </a:r>
          </a:p>
        </p:txBody>
      </p:sp>
      <p:sp>
        <p:nvSpPr>
          <p:cNvPr id="41986" name="Content Placeholder 2"/>
          <p:cNvSpPr>
            <a:spLocks noGrp="1"/>
          </p:cNvSpPr>
          <p:nvPr>
            <p:ph idx="1"/>
          </p:nvPr>
        </p:nvSpPr>
        <p:spPr>
          <a:xfrm>
            <a:off x="457200" y="1600200"/>
            <a:ext cx="8229600" cy="5257800"/>
          </a:xfrm>
        </p:spPr>
        <p:txBody>
          <a:bodyPr/>
          <a:lstStyle/>
          <a:p>
            <a:r>
              <a:rPr lang="en-GB" smtClean="0"/>
              <a:t>Kuhlmann &amp; Wolf (2006)</a:t>
            </a:r>
          </a:p>
          <a:p>
            <a:pPr lvl="1"/>
            <a:r>
              <a:rPr lang="en-GB" smtClean="0"/>
              <a:t>10 Neutral, 10 Positive, 10 Negative IAPS pictures</a:t>
            </a:r>
          </a:p>
          <a:p>
            <a:pPr lvl="1"/>
            <a:r>
              <a:rPr lang="en-GB" smtClean="0"/>
              <a:t>Shown for 3 sec</a:t>
            </a:r>
          </a:p>
          <a:p>
            <a:pPr lvl="1"/>
            <a:endParaRPr lang="en-GB" smtClean="0"/>
          </a:p>
          <a:p>
            <a:pPr lvl="1"/>
            <a:endParaRPr lang="en-GB" smtClean="0"/>
          </a:p>
          <a:p>
            <a:pPr lvl="1"/>
            <a:endParaRPr lang="en-GB" smtClean="0"/>
          </a:p>
          <a:p>
            <a:pPr lvl="1">
              <a:buFont typeface="Arial" charset="0"/>
              <a:buNone/>
            </a:pPr>
            <a:endParaRPr lang="en-GB" smtClean="0"/>
          </a:p>
          <a:p>
            <a:pPr lvl="1"/>
            <a:r>
              <a:rPr lang="en-GB" smtClean="0"/>
              <a:t>Subjects given either 30mg hydrocortisone (cortisol) or placebo . </a:t>
            </a:r>
          </a:p>
          <a:p>
            <a:pPr lvl="1"/>
            <a:r>
              <a:rPr lang="en-GB" smtClean="0"/>
              <a:t>Immediate and delayed memory testing</a:t>
            </a:r>
          </a:p>
        </p:txBody>
      </p:sp>
      <p:pic>
        <p:nvPicPr>
          <p:cNvPr id="41987" name="Picture 4"/>
          <p:cNvPicPr>
            <a:picLocks noChangeAspect="1" noChangeArrowheads="1"/>
          </p:cNvPicPr>
          <p:nvPr/>
        </p:nvPicPr>
        <p:blipFill>
          <a:blip r:embed="rId3" cstate="print"/>
          <a:srcRect/>
          <a:stretch>
            <a:fillRect/>
          </a:stretch>
        </p:blipFill>
        <p:spPr bwMode="auto">
          <a:xfrm>
            <a:off x="6084888" y="3284538"/>
            <a:ext cx="2755900" cy="18002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3276600" y="3213100"/>
            <a:ext cx="2590800" cy="2020888"/>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a:stretch>
            <a:fillRect/>
          </a:stretch>
        </p:blipFill>
        <p:spPr bwMode="auto">
          <a:xfrm>
            <a:off x="250825" y="3284538"/>
            <a:ext cx="28289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smtClean="0"/>
              <a:t>Arousal &amp; Emotion</a:t>
            </a:r>
          </a:p>
        </p:txBody>
      </p:sp>
      <p:sp>
        <p:nvSpPr>
          <p:cNvPr id="6" name="Rectangle 5"/>
          <p:cNvSpPr/>
          <p:nvPr/>
        </p:nvSpPr>
        <p:spPr>
          <a:xfrm>
            <a:off x="250825" y="1773238"/>
            <a:ext cx="8642350" cy="40322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4035" name="Picture 2"/>
          <p:cNvPicPr>
            <a:picLocks noChangeAspect="1" noChangeArrowheads="1"/>
          </p:cNvPicPr>
          <p:nvPr/>
        </p:nvPicPr>
        <p:blipFill>
          <a:blip r:embed="rId3" cstate="print"/>
          <a:srcRect/>
          <a:stretch>
            <a:fillRect/>
          </a:stretch>
        </p:blipFill>
        <p:spPr bwMode="auto">
          <a:xfrm>
            <a:off x="4716463" y="2060575"/>
            <a:ext cx="4059237" cy="3455988"/>
          </a:xfrm>
          <a:prstGeom prst="rect">
            <a:avLst/>
          </a:prstGeom>
          <a:noFill/>
          <a:ln w="9525">
            <a:noFill/>
            <a:miter lim="800000"/>
            <a:headEnd/>
            <a:tailEnd/>
          </a:ln>
        </p:spPr>
      </p:pic>
      <p:pic>
        <p:nvPicPr>
          <p:cNvPr id="44036" name="Picture 1"/>
          <p:cNvPicPr>
            <a:picLocks noChangeAspect="1" noChangeArrowheads="1"/>
          </p:cNvPicPr>
          <p:nvPr/>
        </p:nvPicPr>
        <p:blipFill>
          <a:blip r:embed="rId4" cstate="print"/>
          <a:srcRect/>
          <a:stretch>
            <a:fillRect/>
          </a:stretch>
        </p:blipFill>
        <p:spPr bwMode="auto">
          <a:xfrm>
            <a:off x="395288" y="2060575"/>
            <a:ext cx="4019550"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dirty="0" smtClean="0"/>
              <a:t>Stress &amp; Memory</a:t>
            </a:r>
          </a:p>
        </p:txBody>
      </p:sp>
      <p:sp>
        <p:nvSpPr>
          <p:cNvPr id="17410" name="Content Placeholder 2"/>
          <p:cNvSpPr>
            <a:spLocks noGrp="1"/>
          </p:cNvSpPr>
          <p:nvPr>
            <p:ph idx="1"/>
          </p:nvPr>
        </p:nvSpPr>
        <p:spPr/>
        <p:txBody>
          <a:bodyPr/>
          <a:lstStyle/>
          <a:p>
            <a:r>
              <a:rPr lang="en-GB" dirty="0" smtClean="0"/>
              <a:t>Complicated!	</a:t>
            </a:r>
          </a:p>
          <a:p>
            <a:endParaRPr lang="en-GB" sz="1000" dirty="0" smtClean="0"/>
          </a:p>
          <a:p>
            <a:pPr lvl="1"/>
            <a:r>
              <a:rPr lang="en-GB" dirty="0" smtClean="0"/>
              <a:t>Stress can facilitate memory</a:t>
            </a:r>
          </a:p>
          <a:p>
            <a:pPr lvl="1"/>
            <a:endParaRPr lang="en-GB" sz="1000" dirty="0" smtClean="0"/>
          </a:p>
          <a:p>
            <a:pPr lvl="1"/>
            <a:r>
              <a:rPr lang="en-GB" dirty="0" smtClean="0"/>
              <a:t>Stress can impair memory	</a:t>
            </a:r>
          </a:p>
          <a:p>
            <a:pPr lvl="2">
              <a:buFont typeface="Arial" charset="0"/>
              <a:buNone/>
            </a:pPr>
            <a:endParaRPr lang="en-GB" dirty="0" smtClean="0"/>
          </a:p>
          <a:p>
            <a:pPr lvl="2">
              <a:buNone/>
            </a:pPr>
            <a:r>
              <a:rPr lang="en-GB" dirty="0" smtClean="0"/>
              <a:t> </a:t>
            </a:r>
          </a:p>
          <a:p>
            <a:pPr lvl="2">
              <a:buFont typeface="Arial" charset="0"/>
              <a:buNone/>
            </a:pPr>
            <a:endParaRPr lang="en-GB" dirty="0" smtClean="0"/>
          </a:p>
        </p:txBody>
      </p:sp>
      <p:sp>
        <p:nvSpPr>
          <p:cNvPr id="17412" name="Line 4"/>
          <p:cNvSpPr>
            <a:spLocks noChangeShapeType="1"/>
          </p:cNvSpPr>
          <p:nvPr/>
        </p:nvSpPr>
        <p:spPr bwMode="auto">
          <a:xfrm>
            <a:off x="1259632" y="4149080"/>
            <a:ext cx="2305050" cy="0"/>
          </a:xfrm>
          <a:prstGeom prst="line">
            <a:avLst/>
          </a:prstGeom>
          <a:noFill/>
          <a:ln w="111125">
            <a:solidFill>
              <a:schemeClr val="tx1"/>
            </a:solidFill>
            <a:round/>
            <a:headEnd/>
            <a:tailEnd type="triangle" w="med" len="med"/>
          </a:ln>
          <a:effectLst/>
        </p:spPr>
        <p:txBody>
          <a:bodyPr/>
          <a:lstStyle/>
          <a:p>
            <a:endParaRPr lang="en-US"/>
          </a:p>
        </p:txBody>
      </p:sp>
      <p:sp>
        <p:nvSpPr>
          <p:cNvPr id="5" name="TextBox 4"/>
          <p:cNvSpPr txBox="1"/>
          <p:nvPr/>
        </p:nvSpPr>
        <p:spPr>
          <a:xfrm>
            <a:off x="3851920" y="3789040"/>
            <a:ext cx="2415982" cy="523220"/>
          </a:xfrm>
          <a:prstGeom prst="rect">
            <a:avLst/>
          </a:prstGeom>
          <a:noFill/>
        </p:spPr>
        <p:txBody>
          <a:bodyPr wrap="none" rtlCol="0">
            <a:spAutoFit/>
          </a:bodyPr>
          <a:lstStyle/>
          <a:p>
            <a:r>
              <a:rPr lang="en-GB" sz="2800" dirty="0" smtClean="0">
                <a:latin typeface="+mn-lt"/>
              </a:rPr>
              <a:t>How and why? </a:t>
            </a:r>
            <a:endParaRPr lang="en-GB" sz="28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smtClean="0"/>
              <a:t>Cortisol &amp; Emotion</a:t>
            </a:r>
          </a:p>
        </p:txBody>
      </p:sp>
      <p:sp>
        <p:nvSpPr>
          <p:cNvPr id="46082" name="Content Placeholder 2"/>
          <p:cNvSpPr>
            <a:spLocks noGrp="1"/>
          </p:cNvSpPr>
          <p:nvPr>
            <p:ph idx="1"/>
          </p:nvPr>
        </p:nvSpPr>
        <p:spPr/>
        <p:txBody>
          <a:bodyPr/>
          <a:lstStyle/>
          <a:p>
            <a:r>
              <a:rPr lang="en-GB" smtClean="0"/>
              <a:t>Cortisol enhanced long term consolidation of emotional stimuli while also impairing consolidation of neutral stimuli. </a:t>
            </a:r>
          </a:p>
          <a:p>
            <a:r>
              <a:rPr lang="en-GB" smtClean="0"/>
              <a:t>The sum of correctly recalled slides did not differ between the two treatment groups, but the emotional enhancement was much stronger in the cortisol group.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smtClean="0"/>
              <a:t>TSST: Trier Social Stress Test</a:t>
            </a:r>
          </a:p>
        </p:txBody>
      </p:sp>
      <p:sp>
        <p:nvSpPr>
          <p:cNvPr id="48130" name="Text Placeholder 2"/>
          <p:cNvSpPr>
            <a:spLocks noGrp="1"/>
          </p:cNvSpPr>
          <p:nvPr>
            <p:ph type="body" sz="half" idx="1"/>
          </p:nvPr>
        </p:nvSpPr>
        <p:spPr>
          <a:xfrm>
            <a:off x="0" y="1600200"/>
            <a:ext cx="9144000" cy="4525963"/>
          </a:xfrm>
        </p:spPr>
        <p:txBody>
          <a:bodyPr/>
          <a:lstStyle/>
          <a:p>
            <a:r>
              <a:rPr lang="en-GB" smtClean="0"/>
              <a:t>Developed in Trier, in Germany (Kirschbaum, Pirke, Hellhammer 1993). </a:t>
            </a:r>
          </a:p>
          <a:p>
            <a:r>
              <a:rPr lang="en-GB" smtClean="0"/>
              <a:t>Psychological procedure that allows experimenters to induce stress under laboratory conditions</a:t>
            </a:r>
          </a:p>
          <a:p>
            <a:r>
              <a:rPr lang="en-GB" smtClean="0"/>
              <a:t>Speech &amp; maths component</a:t>
            </a:r>
          </a:p>
          <a:p>
            <a:r>
              <a:rPr lang="en-GB" smtClean="0"/>
              <a:t>Pannelists</a:t>
            </a:r>
          </a:p>
          <a:p>
            <a:endParaRPr lang="en-GB" smtClean="0"/>
          </a:p>
        </p:txBody>
      </p:sp>
      <p:pic>
        <p:nvPicPr>
          <p:cNvPr id="48131" name="Picture 2" descr="http://psycnet.apa.org/journals/hea/26/4/images/hea_26_4_456_fig1a.gif"/>
          <p:cNvPicPr>
            <a:picLocks noChangeAspect="1" noChangeArrowheads="1"/>
          </p:cNvPicPr>
          <p:nvPr/>
        </p:nvPicPr>
        <p:blipFill>
          <a:blip r:embed="rId2" cstate="print"/>
          <a:srcRect/>
          <a:stretch>
            <a:fillRect/>
          </a:stretch>
        </p:blipFill>
        <p:spPr bwMode="auto">
          <a:xfrm>
            <a:off x="5148263" y="3789363"/>
            <a:ext cx="3767137" cy="284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GB" smtClean="0"/>
              <a:t>Negative Affect &amp; Stress</a:t>
            </a:r>
          </a:p>
        </p:txBody>
      </p:sp>
      <p:sp>
        <p:nvSpPr>
          <p:cNvPr id="3" name="Text Placeholder 2"/>
          <p:cNvSpPr>
            <a:spLocks noGrp="1"/>
          </p:cNvSpPr>
          <p:nvPr>
            <p:ph type="body" sz="half" idx="1"/>
          </p:nvPr>
        </p:nvSpPr>
        <p:spPr>
          <a:xfrm>
            <a:off x="457200" y="1600200"/>
            <a:ext cx="8002588" cy="4525963"/>
          </a:xfrm>
        </p:spPr>
        <p:txBody>
          <a:bodyPr rtlCol="0">
            <a:normAutofit fontScale="77500" lnSpcReduction="20000"/>
          </a:bodyPr>
          <a:lstStyle/>
          <a:p>
            <a:pPr fontAlgn="auto">
              <a:spcAft>
                <a:spcPts val="0"/>
              </a:spcAft>
              <a:buFont typeface="Arial" pitchFamily="34" charset="0"/>
              <a:buChar char="•"/>
              <a:defRPr/>
            </a:pPr>
            <a:r>
              <a:rPr lang="en-GB" dirty="0" smtClean="0"/>
              <a:t>Speech test (variant of TSST) administered POST encoding. </a:t>
            </a:r>
          </a:p>
          <a:p>
            <a:pPr lvl="1" fontAlgn="auto">
              <a:spcAft>
                <a:spcPts val="0"/>
              </a:spcAft>
              <a:buFont typeface="Arial" pitchFamily="34" charset="0"/>
              <a:buChar char="–"/>
              <a:defRPr/>
            </a:pPr>
            <a:r>
              <a:rPr lang="en-GB" dirty="0" smtClean="0"/>
              <a:t>5 </a:t>
            </a:r>
            <a:r>
              <a:rPr lang="en-GB" dirty="0" err="1" smtClean="0"/>
              <a:t>mins</a:t>
            </a:r>
            <a:r>
              <a:rPr lang="en-GB" dirty="0" smtClean="0"/>
              <a:t> anticipation</a:t>
            </a:r>
          </a:p>
          <a:p>
            <a:pPr lvl="1" fontAlgn="auto">
              <a:spcAft>
                <a:spcPts val="0"/>
              </a:spcAft>
              <a:buFont typeface="Arial" pitchFamily="34" charset="0"/>
              <a:buChar char="–"/>
              <a:defRPr/>
            </a:pPr>
            <a:r>
              <a:rPr lang="en-GB" dirty="0" smtClean="0"/>
              <a:t>15 </a:t>
            </a:r>
            <a:r>
              <a:rPr lang="en-GB" dirty="0" err="1" smtClean="0"/>
              <a:t>mins</a:t>
            </a:r>
            <a:r>
              <a:rPr lang="en-GB" dirty="0" smtClean="0"/>
              <a:t> public speaking  (emotional reactions to pictures presented during encoding). </a:t>
            </a:r>
          </a:p>
          <a:p>
            <a:pPr fontAlgn="auto">
              <a:spcAft>
                <a:spcPts val="0"/>
              </a:spcAft>
              <a:buFont typeface="Arial" pitchFamily="34" charset="0"/>
              <a:buChar char="•"/>
              <a:defRPr/>
            </a:pPr>
            <a:r>
              <a:rPr lang="en-GB" dirty="0" smtClean="0"/>
              <a:t>Abercrombie et al., (2006): Positive, negative &amp; neutral IAPS pictures. </a:t>
            </a:r>
          </a:p>
          <a:p>
            <a:pPr fontAlgn="auto">
              <a:spcAft>
                <a:spcPts val="0"/>
              </a:spcAft>
              <a:buFont typeface="Arial" pitchFamily="34" charset="0"/>
              <a:buChar char="•"/>
              <a:defRPr/>
            </a:pPr>
            <a:r>
              <a:rPr lang="en-GB" dirty="0" smtClean="0"/>
              <a:t>Self-reported negative affective experience (NA) was measured at baseline and immediately after the speech stressor using the Positive Affect and Negative Affect Schedule (PANAS State Version, Watson et al., 1988).</a:t>
            </a:r>
          </a:p>
          <a:p>
            <a:pPr fontAlgn="auto">
              <a:spcAft>
                <a:spcPts val="0"/>
              </a:spcAft>
              <a:buFont typeface="Arial" pitchFamily="34" charset="0"/>
              <a:buChar char="•"/>
              <a:defRPr/>
            </a:pPr>
            <a:r>
              <a:rPr lang="en-GB" dirty="0" smtClean="0"/>
              <a:t>Free recall &amp; recognition post stress </a:t>
            </a:r>
          </a:p>
          <a:p>
            <a:pPr fontAlgn="auto">
              <a:spcAft>
                <a:spcPts val="0"/>
              </a:spcAft>
              <a:buFont typeface="Arial" pitchFamily="34" charset="0"/>
              <a:buChar char="•"/>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68413"/>
            <a:ext cx="9144000" cy="4608512"/>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02" name="Title 1"/>
          <p:cNvSpPr>
            <a:spLocks noGrp="1"/>
          </p:cNvSpPr>
          <p:nvPr>
            <p:ph type="title"/>
          </p:nvPr>
        </p:nvSpPr>
        <p:spPr/>
        <p:txBody>
          <a:bodyPr/>
          <a:lstStyle/>
          <a:p>
            <a:r>
              <a:rPr lang="en-GB" smtClean="0"/>
              <a:t>Negative Affect</a:t>
            </a:r>
          </a:p>
        </p:txBody>
      </p:sp>
      <p:pic>
        <p:nvPicPr>
          <p:cNvPr id="51203" name="Picture 2"/>
          <p:cNvPicPr>
            <a:picLocks noGrp="1" noChangeAspect="1" noChangeArrowheads="1"/>
          </p:cNvPicPr>
          <p:nvPr>
            <p:ph idx="1"/>
          </p:nvPr>
        </p:nvPicPr>
        <p:blipFill>
          <a:blip r:embed="rId2" cstate="print"/>
          <a:srcRect/>
          <a:stretch>
            <a:fillRect/>
          </a:stretch>
        </p:blipFill>
        <p:spPr>
          <a:xfrm>
            <a:off x="250825" y="1557338"/>
            <a:ext cx="8605838" cy="4032250"/>
          </a:xfrm>
        </p:spPr>
      </p:pic>
      <p:sp>
        <p:nvSpPr>
          <p:cNvPr id="51204" name="TextBox 4"/>
          <p:cNvSpPr txBox="1">
            <a:spLocks noChangeArrowheads="1"/>
          </p:cNvSpPr>
          <p:nvPr/>
        </p:nvSpPr>
        <p:spPr bwMode="auto">
          <a:xfrm>
            <a:off x="4643438" y="6021388"/>
            <a:ext cx="3960812" cy="523875"/>
          </a:xfrm>
          <a:prstGeom prst="rect">
            <a:avLst/>
          </a:prstGeom>
          <a:noFill/>
          <a:ln w="9525">
            <a:noFill/>
            <a:miter lim="800000"/>
            <a:headEnd/>
            <a:tailEnd/>
          </a:ln>
        </p:spPr>
        <p:txBody>
          <a:bodyPr>
            <a:spAutoFit/>
          </a:bodyPr>
          <a:lstStyle/>
          <a:p>
            <a:r>
              <a:rPr lang="en-GB" sz="2800" b="1">
                <a:latin typeface="Calibri" pitchFamily="34" charset="0"/>
              </a:rPr>
              <a:t>Abercrombie et al., 2006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GB" smtClean="0"/>
              <a:t>Need for arousal..? </a:t>
            </a:r>
          </a:p>
        </p:txBody>
      </p:sp>
      <p:sp>
        <p:nvSpPr>
          <p:cNvPr id="52226" name="Content Placeholder 2"/>
          <p:cNvSpPr>
            <a:spLocks noGrp="1"/>
          </p:cNvSpPr>
          <p:nvPr>
            <p:ph idx="1"/>
          </p:nvPr>
        </p:nvSpPr>
        <p:spPr>
          <a:xfrm>
            <a:off x="468313" y="1341438"/>
            <a:ext cx="8229600" cy="4525962"/>
          </a:xfrm>
        </p:spPr>
        <p:txBody>
          <a:bodyPr/>
          <a:lstStyle/>
          <a:p>
            <a:r>
              <a:rPr lang="en-GB" smtClean="0"/>
              <a:t>Consistent with animal literature that suggests that glucocorticoid effects on learning require emotional arousal (Okuda et al., 2004).</a:t>
            </a:r>
          </a:p>
          <a:p>
            <a:r>
              <a:rPr lang="en-GB" smtClean="0"/>
              <a:t>Stimuli typically presented do not consistently evoke emotional arousal: in those men who experience negative emotional arousal related to the stressor, cortisol is more likely to affect memory performance.</a:t>
            </a:r>
          </a:p>
          <a:p>
            <a:endParaRPr lang="en-GB"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3024188"/>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274" name="Content Placeholder 2"/>
          <p:cNvSpPr>
            <a:spLocks noGrp="1"/>
          </p:cNvSpPr>
          <p:nvPr>
            <p:ph idx="1"/>
          </p:nvPr>
        </p:nvSpPr>
        <p:spPr>
          <a:xfrm>
            <a:off x="827088" y="836613"/>
            <a:ext cx="7489825" cy="5145087"/>
          </a:xfrm>
        </p:spPr>
        <p:txBody>
          <a:bodyPr/>
          <a:lstStyle/>
          <a:p>
            <a:endParaRPr lang="en-GB" smtClean="0"/>
          </a:p>
          <a:p>
            <a:endParaRPr lang="en-GB" smtClean="0"/>
          </a:p>
          <a:p>
            <a:pPr>
              <a:buFont typeface="Arial" charset="0"/>
              <a:buNone/>
            </a:pPr>
            <a:endParaRPr lang="en-GB" sz="2000" smtClean="0">
              <a:solidFill>
                <a:srgbClr val="FF0000"/>
              </a:solidFill>
            </a:endParaRPr>
          </a:p>
          <a:p>
            <a:pPr>
              <a:buFont typeface="Arial" charset="0"/>
              <a:buNone/>
            </a:pPr>
            <a:r>
              <a:rPr lang="en-GB" smtClean="0"/>
              <a:t>            The effect on memory of acute cortisol administration  and/or stress is </a:t>
            </a:r>
            <a:r>
              <a:rPr lang="en-GB" b="1" i="1" smtClean="0"/>
              <a:t>demonstrated with specific types of memory testing...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GB" smtClean="0"/>
              <a:t>Buchanan &amp; Lovallo, (2001)</a:t>
            </a:r>
          </a:p>
        </p:txBody>
      </p:sp>
      <p:sp>
        <p:nvSpPr>
          <p:cNvPr id="3" name="Content Placeholder 2"/>
          <p:cNvSpPr>
            <a:spLocks noGrp="1"/>
          </p:cNvSpPr>
          <p:nvPr>
            <p:ph idx="1"/>
          </p:nvPr>
        </p:nvSpPr>
        <p:spPr>
          <a:xfrm>
            <a:off x="457200" y="1600200"/>
            <a:ext cx="8229600" cy="5257800"/>
          </a:xfrm>
        </p:spPr>
        <p:txBody>
          <a:bodyPr>
            <a:normAutofit/>
          </a:bodyPr>
          <a:lstStyle/>
          <a:p>
            <a:pPr>
              <a:lnSpc>
                <a:spcPct val="90000"/>
              </a:lnSpc>
            </a:pPr>
            <a:r>
              <a:rPr lang="en-GB" sz="3000" smtClean="0"/>
              <a:t>Cortisol administration: 20mg, 1 hour prior to encoding. </a:t>
            </a:r>
          </a:p>
          <a:p>
            <a:pPr>
              <a:lnSpc>
                <a:spcPct val="90000"/>
              </a:lnSpc>
            </a:pPr>
            <a:r>
              <a:rPr lang="en-GB" sz="3000" smtClean="0"/>
              <a:t>IAPS pictures (positive, neutral negative). </a:t>
            </a:r>
          </a:p>
          <a:p>
            <a:pPr>
              <a:lnSpc>
                <a:spcPct val="90000"/>
              </a:lnSpc>
            </a:pPr>
            <a:r>
              <a:rPr lang="en-GB" sz="3000" smtClean="0"/>
              <a:t>Incidental memory tested one week later. </a:t>
            </a:r>
          </a:p>
          <a:p>
            <a:pPr>
              <a:lnSpc>
                <a:spcPct val="90000"/>
              </a:lnSpc>
            </a:pPr>
            <a:r>
              <a:rPr lang="en-GB" sz="3000" smtClean="0"/>
              <a:t>Memory assessed using free recall, cued recall (categories) and recognition. </a:t>
            </a:r>
          </a:p>
          <a:p>
            <a:pPr>
              <a:lnSpc>
                <a:spcPct val="90000"/>
              </a:lnSpc>
            </a:pPr>
            <a:r>
              <a:rPr lang="en-GB" sz="3000" smtClean="0"/>
              <a:t>Elevated cortisol levels during memory encoding enhanced long-term recall performance of emotionally arousing pictures (relative to neutral pictures). </a:t>
            </a:r>
          </a:p>
          <a:p>
            <a:pPr>
              <a:lnSpc>
                <a:spcPct val="90000"/>
              </a:lnSpc>
              <a:buFont typeface="Arial" charset="0"/>
              <a:buNone/>
            </a:pPr>
            <a:endParaRPr lang="en-GB" sz="3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Arousal: </a:t>
            </a:r>
          </a:p>
        </p:txBody>
      </p:sp>
      <p:sp>
        <p:nvSpPr>
          <p:cNvPr id="5" name="Rectangle 4"/>
          <p:cNvSpPr/>
          <p:nvPr/>
        </p:nvSpPr>
        <p:spPr>
          <a:xfrm>
            <a:off x="250825" y="1268413"/>
            <a:ext cx="8642350" cy="42481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6323" name="Picture 3"/>
          <p:cNvPicPr>
            <a:picLocks noChangeAspect="1" noChangeArrowheads="1"/>
          </p:cNvPicPr>
          <p:nvPr/>
        </p:nvPicPr>
        <p:blipFill>
          <a:blip r:embed="rId2" cstate="print"/>
          <a:srcRect/>
          <a:stretch>
            <a:fillRect/>
          </a:stretch>
        </p:blipFill>
        <p:spPr bwMode="auto">
          <a:xfrm>
            <a:off x="971550" y="1412875"/>
            <a:ext cx="7415213" cy="396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0"/>
            <a:ext cx="6337300" cy="65976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7346" name="Picture 2"/>
          <p:cNvPicPr>
            <a:picLocks noChangeAspect="1" noChangeArrowheads="1"/>
          </p:cNvPicPr>
          <p:nvPr/>
        </p:nvPicPr>
        <p:blipFill>
          <a:blip r:embed="rId2" cstate="print"/>
          <a:srcRect/>
          <a:stretch>
            <a:fillRect/>
          </a:stretch>
        </p:blipFill>
        <p:spPr bwMode="auto">
          <a:xfrm>
            <a:off x="1835150" y="260350"/>
            <a:ext cx="5184775" cy="610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25209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370" name="Content Placeholder 2"/>
          <p:cNvSpPr>
            <a:spLocks noGrp="1"/>
          </p:cNvSpPr>
          <p:nvPr>
            <p:ph idx="1"/>
          </p:nvPr>
        </p:nvSpPr>
        <p:spPr>
          <a:xfrm>
            <a:off x="395288" y="836613"/>
            <a:ext cx="8229600" cy="5145087"/>
          </a:xfrm>
        </p:spPr>
        <p:txBody>
          <a:bodyPr/>
          <a:lstStyle/>
          <a:p>
            <a:endParaRPr lang="en-GB" smtClean="0"/>
          </a:p>
          <a:p>
            <a:endParaRPr lang="en-GB" smtClean="0"/>
          </a:p>
          <a:p>
            <a:pPr>
              <a:buFont typeface="Arial" charset="0"/>
              <a:buNone/>
            </a:pPr>
            <a:endParaRPr lang="en-GB" smtClean="0">
              <a:solidFill>
                <a:srgbClr val="FF0000"/>
              </a:solidFill>
            </a:endParaRPr>
          </a:p>
          <a:p>
            <a:pPr>
              <a:buFont typeface="Arial" charset="0"/>
              <a:buNone/>
            </a:pPr>
            <a:r>
              <a:rPr lang="en-GB" smtClean="0"/>
              <a:t>            Acute cortisol administration and/or  	stress can </a:t>
            </a:r>
            <a:r>
              <a:rPr lang="en-GB" b="1" i="1" smtClean="0"/>
              <a:t>impair memory</a:t>
            </a:r>
            <a:r>
              <a:rPr lang="en-GB" i="1" smtClean="0"/>
              <a:t>.....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mtClean="0"/>
              <a:t>Key Stress Physiologists</a:t>
            </a:r>
          </a:p>
        </p:txBody>
      </p:sp>
      <p:sp>
        <p:nvSpPr>
          <p:cNvPr id="18434" name="Content Placeholder 2"/>
          <p:cNvSpPr>
            <a:spLocks noGrp="1"/>
          </p:cNvSpPr>
          <p:nvPr>
            <p:ph idx="1"/>
          </p:nvPr>
        </p:nvSpPr>
        <p:spPr>
          <a:xfrm>
            <a:off x="457200" y="1600200"/>
            <a:ext cx="8362950" cy="4525963"/>
          </a:xfrm>
        </p:spPr>
        <p:txBody>
          <a:bodyPr/>
          <a:lstStyle/>
          <a:p>
            <a:r>
              <a:rPr lang="en-GB" smtClean="0"/>
              <a:t>Hans Selye devised the word “stress”.</a:t>
            </a:r>
          </a:p>
          <a:p>
            <a:pPr>
              <a:buFont typeface="Arial" charset="0"/>
              <a:buNone/>
            </a:pPr>
            <a:endParaRPr lang="en-GB" smtClean="0"/>
          </a:p>
        </p:txBody>
      </p:sp>
      <p:pic>
        <p:nvPicPr>
          <p:cNvPr id="18435" name="Picture 2" descr="http://www.doctor-recommended-stress-relief.com/../image-files/hans-selye.jpg"/>
          <p:cNvPicPr>
            <a:picLocks noChangeAspect="1" noChangeArrowheads="1"/>
          </p:cNvPicPr>
          <p:nvPr/>
        </p:nvPicPr>
        <p:blipFill>
          <a:blip r:embed="rId3" cstate="print"/>
          <a:srcRect/>
          <a:stretch>
            <a:fillRect/>
          </a:stretch>
        </p:blipFill>
        <p:spPr bwMode="auto">
          <a:xfrm>
            <a:off x="1979613" y="3573463"/>
            <a:ext cx="2832100" cy="3024187"/>
          </a:xfrm>
          <a:prstGeom prst="rect">
            <a:avLst/>
          </a:prstGeom>
          <a:noFill/>
          <a:ln w="9525">
            <a:noFill/>
            <a:miter lim="800000"/>
            <a:headEnd/>
            <a:tailEnd/>
          </a:ln>
        </p:spPr>
      </p:pic>
      <p:sp>
        <p:nvSpPr>
          <p:cNvPr id="18436" name="TextBox 4"/>
          <p:cNvSpPr txBox="1">
            <a:spLocks noChangeArrowheads="1"/>
          </p:cNvSpPr>
          <p:nvPr/>
        </p:nvSpPr>
        <p:spPr bwMode="auto">
          <a:xfrm>
            <a:off x="179388" y="2133600"/>
            <a:ext cx="8785225" cy="1846263"/>
          </a:xfrm>
          <a:prstGeom prst="rect">
            <a:avLst/>
          </a:prstGeom>
          <a:noFill/>
          <a:ln w="9525">
            <a:noFill/>
            <a:miter lim="800000"/>
            <a:headEnd/>
            <a:tailEnd/>
          </a:ln>
        </p:spPr>
        <p:txBody>
          <a:bodyPr>
            <a:spAutoFit/>
          </a:bodyPr>
          <a:lstStyle/>
          <a:p>
            <a:r>
              <a:rPr lang="en-GB" sz="2400">
                <a:latin typeface="Calibri" pitchFamily="34" charset="0"/>
              </a:rPr>
              <a:t>In 1956, he published The Stress of Life and defined stress as "the non-specific response of the body to any demand made upon it, whether it is caused by, or results in, pleasant, or unpleasant conditions". </a:t>
            </a:r>
          </a:p>
          <a:p>
            <a:endParaRPr lang="en-GB">
              <a:latin typeface="Calibri" pitchFamily="34" charset="0"/>
            </a:endParaRPr>
          </a:p>
        </p:txBody>
      </p:sp>
      <p:pic>
        <p:nvPicPr>
          <p:cNvPr id="18437" name="Picture 4" descr="http://www.doctor-recommended-stress-relief.com/../image-files/hans-selye-2.jpg"/>
          <p:cNvPicPr>
            <a:picLocks noChangeAspect="1" noChangeArrowheads="1"/>
          </p:cNvPicPr>
          <p:nvPr/>
        </p:nvPicPr>
        <p:blipFill>
          <a:blip r:embed="rId4" cstate="print"/>
          <a:srcRect/>
          <a:stretch>
            <a:fillRect/>
          </a:stretch>
        </p:blipFill>
        <p:spPr bwMode="auto">
          <a:xfrm>
            <a:off x="5148263" y="3716338"/>
            <a:ext cx="3527425" cy="288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smtClean="0"/>
              <a:t>Cortisol Impairs Retrieval</a:t>
            </a:r>
          </a:p>
        </p:txBody>
      </p:sp>
      <p:pic>
        <p:nvPicPr>
          <p:cNvPr id="59394" name="Picture 2"/>
          <p:cNvPicPr>
            <a:picLocks noGrp="1" noChangeAspect="1" noChangeArrowheads="1"/>
          </p:cNvPicPr>
          <p:nvPr>
            <p:ph idx="1"/>
          </p:nvPr>
        </p:nvPicPr>
        <p:blipFill>
          <a:blip r:embed="rId3" cstate="print"/>
          <a:srcRect/>
          <a:stretch>
            <a:fillRect/>
          </a:stretch>
        </p:blipFill>
        <p:spPr>
          <a:xfrm>
            <a:off x="0" y="3213100"/>
            <a:ext cx="4032250" cy="3387725"/>
          </a:xfrm>
        </p:spPr>
      </p:pic>
      <p:sp>
        <p:nvSpPr>
          <p:cNvPr id="59395" name="TextBox 4"/>
          <p:cNvSpPr txBox="1">
            <a:spLocks noChangeArrowheads="1"/>
          </p:cNvSpPr>
          <p:nvPr/>
        </p:nvSpPr>
        <p:spPr bwMode="auto">
          <a:xfrm>
            <a:off x="4211638" y="3141663"/>
            <a:ext cx="4932362" cy="3317875"/>
          </a:xfrm>
          <a:prstGeom prst="rect">
            <a:avLst/>
          </a:prstGeom>
          <a:noFill/>
          <a:ln w="9525">
            <a:noFill/>
            <a:miter lim="800000"/>
            <a:headEnd/>
            <a:tailEnd/>
          </a:ln>
        </p:spPr>
        <p:txBody>
          <a:bodyPr>
            <a:spAutoFit/>
          </a:bodyPr>
          <a:lstStyle/>
          <a:p>
            <a:pPr>
              <a:buFontTx/>
              <a:buChar char="-"/>
            </a:pPr>
            <a:r>
              <a:rPr lang="en-GB" sz="2400">
                <a:latin typeface="Calibri" pitchFamily="34" charset="0"/>
              </a:rPr>
              <a:t>Cortisol impaired declarative memory retrieval. </a:t>
            </a:r>
          </a:p>
          <a:p>
            <a:endParaRPr lang="en-GB" sz="1000">
              <a:latin typeface="Calibri" pitchFamily="34" charset="0"/>
            </a:endParaRPr>
          </a:p>
          <a:p>
            <a:pPr>
              <a:buFontTx/>
              <a:buChar char="-"/>
            </a:pPr>
            <a:r>
              <a:rPr lang="en-GB" sz="2400">
                <a:latin typeface="Calibri" pitchFamily="34" charset="0"/>
              </a:rPr>
              <a:t>Cortisol induced a large decrease in rCBF in the right posterior MTL (i.e. Parahippocampal gyrus), the left visual cortex and the cerebellum.</a:t>
            </a:r>
            <a:endParaRPr lang="en-GB" sz="1000">
              <a:latin typeface="Calibri" pitchFamily="34" charset="0"/>
            </a:endParaRPr>
          </a:p>
          <a:p>
            <a:r>
              <a:rPr lang="en-GB" sz="1000">
                <a:latin typeface="Calibri" pitchFamily="34" charset="0"/>
              </a:rPr>
              <a:t> </a:t>
            </a:r>
          </a:p>
          <a:p>
            <a:pPr>
              <a:buFontTx/>
              <a:buChar char="-"/>
            </a:pPr>
            <a:r>
              <a:rPr lang="en-GB" sz="2400">
                <a:latin typeface="Calibri" pitchFamily="34" charset="0"/>
              </a:rPr>
              <a:t>Cortisol did not induce performance differences on other tasks.</a:t>
            </a:r>
          </a:p>
        </p:txBody>
      </p:sp>
      <p:sp>
        <p:nvSpPr>
          <p:cNvPr id="59396" name="TextBox 7"/>
          <p:cNvSpPr txBox="1">
            <a:spLocks noChangeArrowheads="1"/>
          </p:cNvSpPr>
          <p:nvPr/>
        </p:nvSpPr>
        <p:spPr bwMode="auto">
          <a:xfrm>
            <a:off x="0" y="1268413"/>
            <a:ext cx="9144000" cy="1800225"/>
          </a:xfrm>
          <a:prstGeom prst="rect">
            <a:avLst/>
          </a:prstGeom>
          <a:noFill/>
          <a:ln w="9525">
            <a:noFill/>
            <a:miter lim="800000"/>
            <a:headEnd/>
            <a:tailEnd/>
          </a:ln>
        </p:spPr>
        <p:txBody>
          <a:bodyPr>
            <a:spAutoFit/>
          </a:bodyPr>
          <a:lstStyle/>
          <a:p>
            <a:r>
              <a:rPr lang="en-GB" sz="2800">
                <a:latin typeface="Calibri" pitchFamily="34" charset="0"/>
              </a:rPr>
              <a:t>-   14 Right handed male students given either placebo or   	cortisol (double blind, repeated measures): Learnt 20  	word pairs. </a:t>
            </a:r>
          </a:p>
          <a:p>
            <a:r>
              <a:rPr lang="en-GB" sz="2800">
                <a:latin typeface="Calibri" pitchFamily="34" charset="0"/>
              </a:rPr>
              <a:t>-    Next day: 25 mg cortisone or placebo (memory testing)</a:t>
            </a:r>
          </a:p>
        </p:txBody>
      </p:sp>
      <p:sp>
        <p:nvSpPr>
          <p:cNvPr id="59397" name="TextBox 9"/>
          <p:cNvSpPr txBox="1">
            <a:spLocks noChangeArrowheads="1"/>
          </p:cNvSpPr>
          <p:nvPr/>
        </p:nvSpPr>
        <p:spPr bwMode="auto">
          <a:xfrm>
            <a:off x="6372225" y="6488113"/>
            <a:ext cx="2520950" cy="369887"/>
          </a:xfrm>
          <a:prstGeom prst="rect">
            <a:avLst/>
          </a:prstGeom>
          <a:noFill/>
          <a:ln w="9525">
            <a:noFill/>
            <a:miter lim="800000"/>
            <a:headEnd/>
            <a:tailEnd/>
          </a:ln>
        </p:spPr>
        <p:txBody>
          <a:bodyPr wrap="none">
            <a:spAutoFit/>
          </a:bodyPr>
          <a:lstStyle/>
          <a:p>
            <a:r>
              <a:rPr lang="en-GB" b="1">
                <a:latin typeface="Calibri" pitchFamily="34" charset="0"/>
              </a:rPr>
              <a:t>de  Quervain et al., 2003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smtClean="0"/>
              <a:t>Autobiographic Memory</a:t>
            </a:r>
          </a:p>
        </p:txBody>
      </p:sp>
      <p:sp>
        <p:nvSpPr>
          <p:cNvPr id="61442" name="Content Placeholder 2"/>
          <p:cNvSpPr>
            <a:spLocks noGrp="1"/>
          </p:cNvSpPr>
          <p:nvPr>
            <p:ph idx="1"/>
          </p:nvPr>
        </p:nvSpPr>
        <p:spPr/>
        <p:txBody>
          <a:bodyPr/>
          <a:lstStyle/>
          <a:p>
            <a:r>
              <a:rPr lang="en-GB" smtClean="0"/>
              <a:t>Lab based studies: Generalize to autographical memories?</a:t>
            </a:r>
          </a:p>
          <a:p>
            <a:r>
              <a:rPr lang="en-GB" smtClean="0"/>
              <a:t>22 male students: Placebo controlled double blind cross-over study (10mg hydorcortisone).</a:t>
            </a:r>
          </a:p>
          <a:p>
            <a:r>
              <a:rPr lang="en-GB" smtClean="0"/>
              <a:t>1 hour after administration, cortisol generated significantly fewer specific memories in the Autobiographical Memory Test (AMT).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GB" smtClean="0"/>
              <a:t>AMT</a:t>
            </a:r>
          </a:p>
        </p:txBody>
      </p:sp>
      <p:sp>
        <p:nvSpPr>
          <p:cNvPr id="3" name="Content Placeholder 2"/>
          <p:cNvSpPr>
            <a:spLocks noGrp="1"/>
          </p:cNvSpPr>
          <p:nvPr>
            <p:ph idx="1"/>
          </p:nvPr>
        </p:nvSpPr>
        <p:spPr>
          <a:xfrm>
            <a:off x="457200" y="1412875"/>
            <a:ext cx="8229600" cy="5184775"/>
          </a:xfrm>
        </p:spPr>
        <p:txBody>
          <a:bodyPr rtlCol="0">
            <a:normAutofit fontScale="92500"/>
          </a:bodyPr>
          <a:lstStyle/>
          <a:p>
            <a:pPr fontAlgn="auto">
              <a:spcAft>
                <a:spcPts val="0"/>
              </a:spcAft>
              <a:buFont typeface="Arial" pitchFamily="34" charset="0"/>
              <a:buChar char="•"/>
              <a:defRPr/>
            </a:pPr>
            <a:r>
              <a:rPr lang="en-GB" dirty="0" smtClean="0"/>
              <a:t>Autobiographic memory cueing test (Williams &amp; Broadbent, 1986). </a:t>
            </a:r>
          </a:p>
          <a:p>
            <a:pPr lvl="1" fontAlgn="auto">
              <a:spcAft>
                <a:spcPts val="0"/>
              </a:spcAft>
              <a:buFont typeface="Arial" pitchFamily="34" charset="0"/>
              <a:buChar char="–"/>
              <a:defRPr/>
            </a:pPr>
            <a:r>
              <a:rPr lang="en-GB" dirty="0" smtClean="0"/>
              <a:t>Adjectives presented to participants (2 positive, 2 negative and 2 neutral). </a:t>
            </a:r>
          </a:p>
          <a:p>
            <a:pPr lvl="1" fontAlgn="auto">
              <a:spcAft>
                <a:spcPts val="0"/>
              </a:spcAft>
              <a:buFont typeface="Arial" pitchFamily="34" charset="0"/>
              <a:buChar char="–"/>
              <a:defRPr/>
            </a:pPr>
            <a:endParaRPr lang="en-GB" dirty="0" smtClean="0"/>
          </a:p>
          <a:p>
            <a:pPr lvl="1" fontAlgn="auto">
              <a:spcAft>
                <a:spcPts val="0"/>
              </a:spcAft>
              <a:buFont typeface="Arial" pitchFamily="34" charset="0"/>
              <a:buChar char="–"/>
              <a:defRPr/>
            </a:pPr>
            <a:endParaRPr lang="en-GB" dirty="0" smtClean="0"/>
          </a:p>
          <a:p>
            <a:pPr lvl="1" fontAlgn="auto">
              <a:spcAft>
                <a:spcPts val="0"/>
              </a:spcAft>
              <a:buFont typeface="Arial" pitchFamily="34" charset="0"/>
              <a:buChar char="–"/>
              <a:defRPr/>
            </a:pPr>
            <a:r>
              <a:rPr lang="en-GB" dirty="0" smtClean="0"/>
              <a:t>Used to initiate memory retrieval (written / verbal)</a:t>
            </a:r>
          </a:p>
          <a:p>
            <a:pPr lvl="1" fontAlgn="auto">
              <a:spcAft>
                <a:spcPts val="0"/>
              </a:spcAft>
              <a:buFont typeface="Arial" pitchFamily="34" charset="0"/>
              <a:buChar char="–"/>
              <a:defRPr/>
            </a:pPr>
            <a:r>
              <a:rPr lang="en-GB" dirty="0" smtClean="0"/>
              <a:t>Event took place at a certain place that did not last longer than a day. Told not to confabulate. </a:t>
            </a:r>
          </a:p>
          <a:p>
            <a:pPr lvl="1" fontAlgn="auto">
              <a:spcAft>
                <a:spcPts val="0"/>
              </a:spcAft>
              <a:buFont typeface="Arial" pitchFamily="34" charset="0"/>
              <a:buChar char="–"/>
              <a:defRPr/>
            </a:pPr>
            <a:r>
              <a:rPr lang="en-GB" dirty="0" smtClean="0"/>
              <a:t>Specific vs. general? (location, time, people involved). </a:t>
            </a:r>
            <a:endParaRPr lang="en-GB" dirty="0"/>
          </a:p>
        </p:txBody>
      </p:sp>
      <p:pic>
        <p:nvPicPr>
          <p:cNvPr id="63491" name="Picture 3"/>
          <p:cNvPicPr>
            <a:picLocks noChangeAspect="1" noChangeArrowheads="1"/>
          </p:cNvPicPr>
          <p:nvPr/>
        </p:nvPicPr>
        <p:blipFill>
          <a:blip r:embed="rId3" cstate="print"/>
          <a:srcRect/>
          <a:stretch>
            <a:fillRect/>
          </a:stretch>
        </p:blipFill>
        <p:spPr bwMode="auto">
          <a:xfrm>
            <a:off x="4572000" y="2924175"/>
            <a:ext cx="4141788"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Autobiographic memory impairment </a:t>
            </a:r>
            <a:endParaRPr lang="en-GB" dirty="0"/>
          </a:p>
        </p:txBody>
      </p:sp>
      <p:pic>
        <p:nvPicPr>
          <p:cNvPr id="65538" name="Picture 2"/>
          <p:cNvPicPr>
            <a:picLocks noChangeAspect="1" noChangeArrowheads="1"/>
          </p:cNvPicPr>
          <p:nvPr/>
        </p:nvPicPr>
        <p:blipFill>
          <a:blip r:embed="rId3" cstate="print"/>
          <a:srcRect/>
          <a:stretch>
            <a:fillRect/>
          </a:stretch>
        </p:blipFill>
        <p:spPr bwMode="auto">
          <a:xfrm>
            <a:off x="1258888" y="1241425"/>
            <a:ext cx="6481762"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Autographical deficits: Depression	</a:t>
            </a:r>
            <a:endParaRPr lang="en-GB" dirty="0"/>
          </a:p>
        </p:txBody>
      </p:sp>
      <p:sp>
        <p:nvSpPr>
          <p:cNvPr id="67586" name="Content Placeholder 2"/>
          <p:cNvSpPr>
            <a:spLocks noGrp="1"/>
          </p:cNvSpPr>
          <p:nvPr>
            <p:ph idx="1"/>
          </p:nvPr>
        </p:nvSpPr>
        <p:spPr/>
        <p:txBody>
          <a:bodyPr/>
          <a:lstStyle/>
          <a:p>
            <a:r>
              <a:rPr lang="en-GB" smtClean="0"/>
              <a:t>Autobiographical memory impairments are also observed in depressed and suicidal patients (Williams and Broadbent, 1986)</a:t>
            </a:r>
          </a:p>
          <a:p>
            <a:r>
              <a:rPr lang="en-GB" smtClean="0"/>
              <a:t>Depression is often accompanied by cortisol hypersecretion (Parker et al., 2003). </a:t>
            </a:r>
          </a:p>
          <a:p>
            <a:r>
              <a:rPr lang="en-GB" smtClean="0"/>
              <a:t>Could the autobiographic memory impairment in depression be due in part to glucocorticoid effects?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25209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610" name="Content Placeholder 2"/>
          <p:cNvSpPr>
            <a:spLocks noGrp="1"/>
          </p:cNvSpPr>
          <p:nvPr>
            <p:ph idx="1"/>
          </p:nvPr>
        </p:nvSpPr>
        <p:spPr>
          <a:xfrm>
            <a:off x="755650" y="836613"/>
            <a:ext cx="7561263" cy="5145087"/>
          </a:xfrm>
        </p:spPr>
        <p:txBody>
          <a:bodyPr/>
          <a:lstStyle/>
          <a:p>
            <a:endParaRPr lang="en-GB" smtClean="0"/>
          </a:p>
          <a:p>
            <a:endParaRPr lang="en-GB" smtClean="0"/>
          </a:p>
          <a:p>
            <a:pPr>
              <a:buFont typeface="Arial" charset="0"/>
              <a:buNone/>
            </a:pPr>
            <a:endParaRPr lang="en-GB" sz="2000" smtClean="0">
              <a:solidFill>
                <a:srgbClr val="FF0000"/>
              </a:solidFill>
            </a:endParaRPr>
          </a:p>
          <a:p>
            <a:pPr>
              <a:buFont typeface="Arial" charset="0"/>
              <a:buNone/>
            </a:pPr>
            <a:r>
              <a:rPr lang="en-GB" smtClean="0"/>
              <a:t>            The effect on memory of acute cortisol administration  and/or stress is </a:t>
            </a:r>
            <a:r>
              <a:rPr lang="en-GB" b="1" i="1" smtClean="0"/>
              <a:t>modulated by time of day...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750" y="2565400"/>
            <a:ext cx="2057400" cy="609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solidFill>
                  <a:schemeClr val="tx1"/>
                </a:solidFill>
              </a:rPr>
              <a:t>Encoding</a:t>
            </a:r>
          </a:p>
        </p:txBody>
      </p:sp>
      <p:sp>
        <p:nvSpPr>
          <p:cNvPr id="7" name="Up Arrow 6"/>
          <p:cNvSpPr/>
          <p:nvPr/>
        </p:nvSpPr>
        <p:spPr>
          <a:xfrm>
            <a:off x="1187450" y="3284538"/>
            <a:ext cx="685800" cy="12954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0000"/>
              </a:solidFill>
            </a:endParaRPr>
          </a:p>
        </p:txBody>
      </p:sp>
      <p:sp>
        <p:nvSpPr>
          <p:cNvPr id="46084" name="TextBox 7"/>
          <p:cNvSpPr txBox="1">
            <a:spLocks noChangeArrowheads="1"/>
          </p:cNvSpPr>
          <p:nvPr/>
        </p:nvSpPr>
        <p:spPr bwMode="auto">
          <a:xfrm>
            <a:off x="609600" y="533400"/>
            <a:ext cx="6802438" cy="708025"/>
          </a:xfrm>
          <a:prstGeom prst="rect">
            <a:avLst/>
          </a:prstGeom>
          <a:noFill/>
          <a:ln w="9525">
            <a:noFill/>
            <a:miter lim="800000"/>
            <a:headEnd/>
            <a:tailEnd/>
          </a:ln>
        </p:spPr>
        <p:txBody>
          <a:bodyPr wrap="none">
            <a:spAutoFit/>
          </a:bodyPr>
          <a:lstStyle/>
          <a:p>
            <a:pPr fontAlgn="auto">
              <a:spcBef>
                <a:spcPts val="0"/>
              </a:spcBef>
              <a:spcAft>
                <a:spcPts val="0"/>
              </a:spcAft>
              <a:defRPr/>
            </a:pPr>
            <a:r>
              <a:rPr lang="en-GB" sz="4000" dirty="0">
                <a:latin typeface="+mn-lt"/>
              </a:rPr>
              <a:t>Het et al., (2005): Meta-analysis</a:t>
            </a:r>
            <a:endParaRPr lang="en-GB" sz="4000" dirty="0">
              <a:latin typeface="+mj-lt"/>
              <a:cs typeface="Arial" charset="0"/>
            </a:endParaRPr>
          </a:p>
        </p:txBody>
      </p:sp>
      <p:sp>
        <p:nvSpPr>
          <p:cNvPr id="12" name="Rectangle 11"/>
          <p:cNvSpPr/>
          <p:nvPr/>
        </p:nvSpPr>
        <p:spPr>
          <a:xfrm>
            <a:off x="5867400" y="2565400"/>
            <a:ext cx="2133600" cy="609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solidFill>
                  <a:schemeClr val="tx1"/>
                </a:solidFill>
              </a:rPr>
              <a:t>Retrieval</a:t>
            </a:r>
          </a:p>
        </p:txBody>
      </p:sp>
      <p:sp>
        <p:nvSpPr>
          <p:cNvPr id="13" name="Up Arrow 12"/>
          <p:cNvSpPr/>
          <p:nvPr/>
        </p:nvSpPr>
        <p:spPr>
          <a:xfrm rot="10800000">
            <a:off x="6732588" y="3357563"/>
            <a:ext cx="685800" cy="1295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0000"/>
              </a:solidFill>
            </a:endParaRPr>
          </a:p>
        </p:txBody>
      </p:sp>
      <p:sp>
        <p:nvSpPr>
          <p:cNvPr id="46089" name="TextBox 13"/>
          <p:cNvSpPr txBox="1">
            <a:spLocks noChangeArrowheads="1"/>
          </p:cNvSpPr>
          <p:nvPr/>
        </p:nvSpPr>
        <p:spPr bwMode="auto">
          <a:xfrm>
            <a:off x="611188" y="4868863"/>
            <a:ext cx="7315200" cy="1446212"/>
          </a:xfrm>
          <a:prstGeom prst="rect">
            <a:avLst/>
          </a:prstGeom>
          <a:noFill/>
          <a:ln w="9525">
            <a:noFill/>
            <a:miter lim="800000"/>
            <a:headEnd/>
            <a:tailEnd/>
          </a:ln>
        </p:spPr>
        <p:txBody>
          <a:bodyPr>
            <a:spAutoFit/>
          </a:bodyPr>
          <a:lstStyle/>
          <a:p>
            <a:pPr>
              <a:buFontTx/>
              <a:buChar char="-"/>
            </a:pPr>
            <a:endParaRPr lang="en-GB" sz="2800">
              <a:latin typeface="Calibri" pitchFamily="34" charset="0"/>
            </a:endParaRPr>
          </a:p>
          <a:p>
            <a:pPr>
              <a:buFontTx/>
              <a:buChar char="-"/>
            </a:pPr>
            <a:r>
              <a:rPr lang="en-GB" sz="3200">
                <a:latin typeface="Calibri" pitchFamily="34" charset="0"/>
              </a:rPr>
              <a:t>Time of day: Afternoon vs. Morning</a:t>
            </a:r>
          </a:p>
          <a:p>
            <a:r>
              <a:rPr lang="en-GB" sz="2800">
                <a:latin typeface="Calibri" pitchFamily="34" charset="0"/>
              </a:rPr>
              <a:t> </a:t>
            </a:r>
          </a:p>
        </p:txBody>
      </p:sp>
      <p:sp>
        <p:nvSpPr>
          <p:cNvPr id="10" name="Rectangle 9"/>
          <p:cNvSpPr/>
          <p:nvPr/>
        </p:nvSpPr>
        <p:spPr>
          <a:xfrm>
            <a:off x="3059113" y="2565400"/>
            <a:ext cx="2209800" cy="609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solidFill>
                  <a:schemeClr val="tx1"/>
                </a:solidFill>
              </a:rPr>
              <a:t>Consolidation</a:t>
            </a:r>
          </a:p>
        </p:txBody>
      </p:sp>
      <p:sp>
        <p:nvSpPr>
          <p:cNvPr id="11" name="Up Arrow 10"/>
          <p:cNvSpPr/>
          <p:nvPr/>
        </p:nvSpPr>
        <p:spPr>
          <a:xfrm>
            <a:off x="3851275" y="3357563"/>
            <a:ext cx="685800" cy="12954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0000"/>
              </a:solidFill>
            </a:endParaRPr>
          </a:p>
        </p:txBody>
      </p:sp>
      <p:sp>
        <p:nvSpPr>
          <p:cNvPr id="69641" name="Rectangle 15"/>
          <p:cNvSpPr>
            <a:spLocks noChangeArrowheads="1"/>
          </p:cNvSpPr>
          <p:nvPr/>
        </p:nvSpPr>
        <p:spPr bwMode="auto">
          <a:xfrm>
            <a:off x="539750" y="1557338"/>
            <a:ext cx="8153400" cy="579437"/>
          </a:xfrm>
          <a:prstGeom prst="rect">
            <a:avLst/>
          </a:prstGeom>
          <a:noFill/>
          <a:ln w="9525">
            <a:noFill/>
            <a:miter lim="800000"/>
            <a:headEnd/>
            <a:tailEnd/>
          </a:ln>
        </p:spPr>
        <p:txBody>
          <a:bodyPr>
            <a:spAutoFit/>
          </a:bodyPr>
          <a:lstStyle/>
          <a:p>
            <a:r>
              <a:rPr lang="en-US" sz="3200">
                <a:latin typeface="Calibri" pitchFamily="34" charset="0"/>
                <a:cs typeface="Arial" charset="0"/>
              </a:rPr>
              <a:t>- Acute stress: Differing effects on memory</a:t>
            </a:r>
            <a:endParaRPr lang="en-GB" sz="320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46089" grpId="0"/>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GB" smtClean="0"/>
              <a:t>Time of day</a:t>
            </a:r>
          </a:p>
        </p:txBody>
      </p:sp>
      <p:sp>
        <p:nvSpPr>
          <p:cNvPr id="70658" name="Content Placeholder 2"/>
          <p:cNvSpPr>
            <a:spLocks noGrp="1"/>
          </p:cNvSpPr>
          <p:nvPr>
            <p:ph idx="1"/>
          </p:nvPr>
        </p:nvSpPr>
        <p:spPr/>
        <p:txBody>
          <a:bodyPr/>
          <a:lstStyle/>
          <a:p>
            <a:r>
              <a:rPr lang="en-GB" smtClean="0"/>
              <a:t>Morning: High basal cortisol concentrations, </a:t>
            </a:r>
          </a:p>
          <a:p>
            <a:r>
              <a:rPr lang="en-GB" smtClean="0"/>
              <a:t>Afternoon: Low basal cortisol concentrations </a:t>
            </a:r>
          </a:p>
          <a:p>
            <a:pPr>
              <a:buFont typeface="Arial" charset="0"/>
              <a:buNone/>
            </a:pPr>
            <a:r>
              <a:rPr lang="en-GB" smtClean="0"/>
              <a:t>(Lupien and Lepage, 2001; Lupien et al., 2002b)</a:t>
            </a:r>
          </a:p>
          <a:p>
            <a:pPr>
              <a:buFont typeface="Arial" charset="0"/>
              <a:buNone/>
            </a:pPr>
            <a:endParaRPr lang="en-GB" smtClean="0"/>
          </a:p>
        </p:txBody>
      </p:sp>
      <p:pic>
        <p:nvPicPr>
          <p:cNvPr id="70659" name="Picture 1"/>
          <p:cNvPicPr>
            <a:picLocks noChangeAspect="1" noChangeArrowheads="1"/>
          </p:cNvPicPr>
          <p:nvPr/>
        </p:nvPicPr>
        <p:blipFill>
          <a:blip r:embed="rId3" cstate="print"/>
          <a:srcRect/>
          <a:stretch>
            <a:fillRect/>
          </a:stretch>
        </p:blipFill>
        <p:spPr bwMode="auto">
          <a:xfrm>
            <a:off x="1692275" y="3357563"/>
            <a:ext cx="5400675" cy="3244850"/>
          </a:xfrm>
          <a:prstGeom prst="rect">
            <a:avLst/>
          </a:prstGeom>
          <a:noFill/>
          <a:ln w="9525">
            <a:noFill/>
            <a:miter lim="800000"/>
            <a:headEnd/>
            <a:tailEnd/>
          </a:ln>
        </p:spPr>
      </p:pic>
      <p:sp>
        <p:nvSpPr>
          <p:cNvPr id="70661" name="Oval 5"/>
          <p:cNvSpPr>
            <a:spLocks noChangeArrowheads="1"/>
          </p:cNvSpPr>
          <p:nvPr/>
        </p:nvSpPr>
        <p:spPr bwMode="auto">
          <a:xfrm>
            <a:off x="5076825" y="5589588"/>
            <a:ext cx="1079500" cy="576262"/>
          </a:xfrm>
          <a:prstGeom prst="ellipse">
            <a:avLst/>
          </a:prstGeom>
          <a:solidFill>
            <a:schemeClr val="accent1">
              <a:alpha val="0"/>
            </a:schemeClr>
          </a:solidFill>
          <a:ln w="730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44675"/>
            <a:ext cx="7596188" cy="2520950"/>
          </a:xfrm>
          <a:prstGeom prst="rect">
            <a:avLst/>
          </a:prstGeom>
          <a:solidFill>
            <a:schemeClr val="accent6">
              <a:lumMod val="40000"/>
              <a:lumOff val="6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06" name="Content Placeholder 2"/>
          <p:cNvSpPr>
            <a:spLocks noGrp="1"/>
          </p:cNvSpPr>
          <p:nvPr>
            <p:ph idx="1"/>
          </p:nvPr>
        </p:nvSpPr>
        <p:spPr>
          <a:xfrm>
            <a:off x="755650" y="836613"/>
            <a:ext cx="7561263" cy="5145087"/>
          </a:xfrm>
        </p:spPr>
        <p:txBody>
          <a:bodyPr/>
          <a:lstStyle/>
          <a:p>
            <a:endParaRPr lang="en-GB" smtClean="0"/>
          </a:p>
          <a:p>
            <a:endParaRPr lang="en-GB" smtClean="0"/>
          </a:p>
          <a:p>
            <a:pPr>
              <a:buFont typeface="Arial" charset="0"/>
              <a:buNone/>
            </a:pPr>
            <a:endParaRPr lang="en-GB" sz="2000" smtClean="0">
              <a:solidFill>
                <a:srgbClr val="FF0000"/>
              </a:solidFill>
            </a:endParaRPr>
          </a:p>
          <a:p>
            <a:pPr>
              <a:buFont typeface="Arial" charset="0"/>
              <a:buNone/>
            </a:pPr>
            <a:r>
              <a:rPr lang="en-GB" smtClean="0"/>
              <a:t>            The effect on memory of acute cortisol administration  and/or stress is </a:t>
            </a:r>
            <a:r>
              <a:rPr lang="en-GB" b="1" i="1" smtClean="0"/>
              <a:t>modulated by type of memory...?  </a:t>
            </a:r>
            <a:endParaRPr lang="en-GB" smtClean="0"/>
          </a:p>
          <a:p>
            <a:pPr>
              <a:buFont typeface="Arial" charset="0"/>
              <a:buNone/>
            </a:pPr>
            <a:r>
              <a:rPr lang="en-GB" smtClean="0">
                <a:solidFill>
                  <a:srgbClr val="FF0000"/>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Title 1"/>
          <p:cNvSpPr>
            <a:spLocks noGrp="1"/>
          </p:cNvSpPr>
          <p:nvPr>
            <p:ph type="title"/>
          </p:nvPr>
        </p:nvSpPr>
        <p:spPr/>
        <p:txBody>
          <a:bodyPr/>
          <a:lstStyle/>
          <a:p>
            <a:r>
              <a:rPr lang="en-GB" smtClean="0"/>
              <a:t>Type of memory?</a:t>
            </a:r>
          </a:p>
        </p:txBody>
      </p:sp>
      <p:pic>
        <p:nvPicPr>
          <p:cNvPr id="87049" name="Picture 4"/>
          <p:cNvPicPr>
            <a:picLocks noChangeAspect="1" noChangeArrowheads="1"/>
          </p:cNvPicPr>
          <p:nvPr/>
        </p:nvPicPr>
        <p:blipFill>
          <a:blip r:embed="rId3" cstate="print"/>
          <a:srcRect/>
          <a:stretch>
            <a:fillRect/>
          </a:stretch>
        </p:blipFill>
        <p:spPr bwMode="auto">
          <a:xfrm>
            <a:off x="0" y="4005263"/>
            <a:ext cx="5964238" cy="2519362"/>
          </a:xfrm>
          <a:prstGeom prst="rect">
            <a:avLst/>
          </a:prstGeom>
          <a:noFill/>
          <a:ln w="9525">
            <a:noFill/>
            <a:miter lim="800000"/>
            <a:headEnd/>
            <a:tailEnd/>
          </a:ln>
        </p:spPr>
      </p:pic>
      <p:pic>
        <p:nvPicPr>
          <p:cNvPr id="87050" name="Picture 5"/>
          <p:cNvPicPr>
            <a:picLocks noChangeAspect="1" noChangeArrowheads="1"/>
          </p:cNvPicPr>
          <p:nvPr/>
        </p:nvPicPr>
        <p:blipFill>
          <a:blip r:embed="rId4" cstate="print"/>
          <a:srcRect/>
          <a:stretch>
            <a:fillRect/>
          </a:stretch>
        </p:blipFill>
        <p:spPr bwMode="auto">
          <a:xfrm>
            <a:off x="1979613" y="1412875"/>
            <a:ext cx="3097212" cy="2393950"/>
          </a:xfrm>
          <a:prstGeom prst="rect">
            <a:avLst/>
          </a:prstGeom>
          <a:noFill/>
          <a:ln w="9525">
            <a:noFill/>
            <a:miter lim="800000"/>
            <a:headEnd/>
            <a:tailEnd/>
          </a:ln>
        </p:spPr>
      </p:pic>
      <p:pic>
        <p:nvPicPr>
          <p:cNvPr id="87051" name="Picture 6"/>
          <p:cNvPicPr>
            <a:picLocks noChangeAspect="1" noChangeArrowheads="1"/>
          </p:cNvPicPr>
          <p:nvPr/>
        </p:nvPicPr>
        <p:blipFill>
          <a:blip r:embed="rId5" cstate="print"/>
          <a:srcRect/>
          <a:stretch>
            <a:fillRect/>
          </a:stretch>
        </p:blipFill>
        <p:spPr bwMode="auto">
          <a:xfrm>
            <a:off x="5219700" y="1412875"/>
            <a:ext cx="3529013" cy="2406650"/>
          </a:xfrm>
          <a:prstGeom prst="rect">
            <a:avLst/>
          </a:prstGeom>
          <a:noFill/>
          <a:ln w="9525">
            <a:noFill/>
            <a:miter lim="800000"/>
            <a:headEnd/>
            <a:tailEnd/>
          </a:ln>
        </p:spPr>
      </p:pic>
      <p:graphicFrame>
        <p:nvGraphicFramePr>
          <p:cNvPr id="87047" name="Object 2"/>
          <p:cNvGraphicFramePr>
            <a:graphicFrameLocks noChangeAspect="1"/>
          </p:cNvGraphicFramePr>
          <p:nvPr/>
        </p:nvGraphicFramePr>
        <p:xfrm>
          <a:off x="6084888" y="4005263"/>
          <a:ext cx="2735262" cy="2513012"/>
        </p:xfrm>
        <a:graphic>
          <a:graphicData uri="http://schemas.openxmlformats.org/presentationml/2006/ole">
            <mc:AlternateContent xmlns:mc="http://schemas.openxmlformats.org/markup-compatibility/2006">
              <mc:Choice xmlns:v="urn:schemas-microsoft-com:vml" Requires="v">
                <p:oleObj spid="_x0000_s87058" name="Bitmap Image" r:id="rId6" imgW="2438095" imgH="2238687" progId="PBrush">
                  <p:embed/>
                </p:oleObj>
              </mc:Choice>
              <mc:Fallback>
                <p:oleObj name="Bitmap Image" r:id="rId6" imgW="2438095" imgH="2238687" progId="PBrush">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005263"/>
                        <a:ext cx="2735262"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52" name="Oval 20"/>
          <p:cNvSpPr>
            <a:spLocks noChangeArrowheads="1"/>
          </p:cNvSpPr>
          <p:nvPr/>
        </p:nvSpPr>
        <p:spPr bwMode="auto">
          <a:xfrm>
            <a:off x="7524750" y="5373688"/>
            <a:ext cx="604838" cy="528637"/>
          </a:xfrm>
          <a:prstGeom prst="ellipse">
            <a:avLst/>
          </a:prstGeom>
          <a:solidFill>
            <a:schemeClr val="accent1">
              <a:alpha val="0"/>
            </a:schemeClr>
          </a:solidFill>
          <a:ln w="44450">
            <a:solidFill>
              <a:srgbClr val="FF0000"/>
            </a:solidFill>
            <a:round/>
            <a:headEnd/>
            <a:tailEnd/>
          </a:ln>
        </p:spPr>
        <p:txBody>
          <a:bodyPr wrap="none" anchor="ctr"/>
          <a:lstStyle/>
          <a:p>
            <a:endParaRPr lang="en-GB">
              <a:latin typeface="Calibri" pitchFamily="34" charset="0"/>
            </a:endParaRPr>
          </a:p>
        </p:txBody>
      </p:sp>
      <p:pic>
        <p:nvPicPr>
          <p:cNvPr id="87053" name="Picture 8"/>
          <p:cNvPicPr>
            <a:picLocks noChangeAspect="1" noChangeArrowheads="1"/>
          </p:cNvPicPr>
          <p:nvPr/>
        </p:nvPicPr>
        <p:blipFill>
          <a:blip r:embed="rId8" cstate="print"/>
          <a:srcRect/>
          <a:stretch>
            <a:fillRect/>
          </a:stretch>
        </p:blipFill>
        <p:spPr bwMode="auto">
          <a:xfrm>
            <a:off x="179388" y="1700213"/>
            <a:ext cx="1647825"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dirty="0" smtClean="0"/>
              <a:t>Definition?</a:t>
            </a:r>
          </a:p>
        </p:txBody>
      </p:sp>
      <p:sp>
        <p:nvSpPr>
          <p:cNvPr id="20482" name="Content Placeholder 2"/>
          <p:cNvSpPr>
            <a:spLocks noGrp="1"/>
          </p:cNvSpPr>
          <p:nvPr>
            <p:ph idx="1"/>
          </p:nvPr>
        </p:nvSpPr>
        <p:spPr/>
        <p:txBody>
          <a:bodyPr/>
          <a:lstStyle/>
          <a:p>
            <a:r>
              <a:rPr lang="en-GB" dirty="0" smtClean="0"/>
              <a:t>No universal definition of stress. </a:t>
            </a:r>
          </a:p>
          <a:p>
            <a:r>
              <a:rPr lang="en-GB" dirty="0" smtClean="0"/>
              <a:t>“A perceived threat to homeostasis and as an event or stimulus that causes an often abrupt but always large change in autonomic activity and hormone secretion-particularly cortisol and prolactin” (</a:t>
            </a:r>
            <a:r>
              <a:rPr lang="en-GB" dirty="0" err="1" smtClean="0"/>
              <a:t>Walkowitz</a:t>
            </a:r>
            <a:r>
              <a:rPr lang="en-GB" dirty="0" smtClean="0"/>
              <a:t> &amp; Rothschild, 2003)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GB" dirty="0" smtClean="0"/>
              <a:t>Stress and memory</a:t>
            </a:r>
          </a:p>
        </p:txBody>
      </p:sp>
      <p:sp>
        <p:nvSpPr>
          <p:cNvPr id="88066" name="Text Placeholder 2"/>
          <p:cNvSpPr>
            <a:spLocks noGrp="1"/>
          </p:cNvSpPr>
          <p:nvPr>
            <p:ph type="body" sz="half" idx="1"/>
          </p:nvPr>
        </p:nvSpPr>
        <p:spPr>
          <a:xfrm>
            <a:off x="250825" y="1557338"/>
            <a:ext cx="8642350" cy="4525962"/>
          </a:xfrm>
        </p:spPr>
        <p:txBody>
          <a:bodyPr/>
          <a:lstStyle/>
          <a:p>
            <a:r>
              <a:rPr lang="en-GB" dirty="0" smtClean="0"/>
              <a:t>Flashbulb memories: Just more confident?</a:t>
            </a:r>
          </a:p>
          <a:p>
            <a:r>
              <a:rPr lang="en-GB" dirty="0" smtClean="0"/>
              <a:t>Early life adversity</a:t>
            </a:r>
          </a:p>
          <a:p>
            <a:r>
              <a:rPr lang="en-GB" dirty="0" smtClean="0"/>
              <a:t>Memory phase: Encoding, consolidation, retrieval</a:t>
            </a:r>
          </a:p>
          <a:p>
            <a:r>
              <a:rPr lang="en-GB" dirty="0" smtClean="0"/>
              <a:t>Time of day: Morning vs. Afternoon </a:t>
            </a:r>
          </a:p>
          <a:p>
            <a:r>
              <a:rPr lang="en-GB" dirty="0" smtClean="0"/>
              <a:t>Arousal level: Low vs. High arousal</a:t>
            </a:r>
          </a:p>
          <a:p>
            <a:r>
              <a:rPr lang="en-GB" dirty="0" smtClean="0"/>
              <a:t>Memory test (recognition vs. recall)</a:t>
            </a:r>
          </a:p>
          <a:p>
            <a:r>
              <a:rPr lang="en-GB" dirty="0" smtClean="0"/>
              <a:t>Type of memory...? 	</a:t>
            </a:r>
          </a:p>
          <a:p>
            <a:r>
              <a:rPr lang="en-GB" dirty="0" smtClean="0"/>
              <a:t>And more to be discovered!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ctrTitle"/>
          </p:nvPr>
        </p:nvSpPr>
        <p:spPr>
          <a:xfrm>
            <a:off x="684213" y="1844675"/>
            <a:ext cx="7772400" cy="1470025"/>
          </a:xfrm>
        </p:spPr>
        <p:txBody>
          <a:bodyPr/>
          <a:lstStyle/>
          <a:p>
            <a:r>
              <a:rPr lang="en-GB" smtClean="0"/>
              <a:t>Thank you. </a:t>
            </a:r>
          </a:p>
        </p:txBody>
      </p:sp>
      <p:sp>
        <p:nvSpPr>
          <p:cNvPr id="89090" name="Subtitle 2"/>
          <p:cNvSpPr>
            <a:spLocks noGrp="1"/>
          </p:cNvSpPr>
          <p:nvPr>
            <p:ph type="subTitle" idx="1"/>
          </p:nvPr>
        </p:nvSpPr>
        <p:spPr>
          <a:xfrm>
            <a:off x="1403350" y="5013325"/>
            <a:ext cx="6400800" cy="1223963"/>
          </a:xfrm>
          <a:solidFill>
            <a:schemeClr val="bg1"/>
          </a:solidFill>
          <a:ln w="25400">
            <a:solidFill>
              <a:schemeClr val="tx1"/>
            </a:solidFill>
          </a:ln>
        </p:spPr>
        <p:txBody>
          <a:bodyPr/>
          <a:lstStyle/>
          <a:p>
            <a:r>
              <a:rPr lang="en-GB" b="1" smtClean="0">
                <a:solidFill>
                  <a:schemeClr val="bg1"/>
                </a:solidFill>
              </a:rPr>
              <a:t>ads</a:t>
            </a:r>
          </a:p>
        </p:txBody>
      </p:sp>
      <p:sp>
        <p:nvSpPr>
          <p:cNvPr id="4" name="TextBox 3"/>
          <p:cNvSpPr txBox="1"/>
          <p:nvPr/>
        </p:nvSpPr>
        <p:spPr>
          <a:xfrm>
            <a:off x="2339975" y="5373688"/>
            <a:ext cx="4464050" cy="522287"/>
          </a:xfrm>
          <a:prstGeom prst="rect">
            <a:avLst/>
          </a:prstGeom>
          <a:solidFill>
            <a:schemeClr val="accent6">
              <a:lumMod val="60000"/>
              <a:lumOff val="40000"/>
            </a:schemeClr>
          </a:solidFill>
          <a:ln w="31750">
            <a:solidFill>
              <a:schemeClr val="tx1"/>
            </a:solidFill>
          </a:ln>
        </p:spPr>
        <p:txBody>
          <a:bodyPr>
            <a:spAutoFit/>
          </a:bodyPr>
          <a:lstStyle/>
          <a:p>
            <a:pPr fontAlgn="auto">
              <a:spcBef>
                <a:spcPts val="0"/>
              </a:spcBef>
              <a:spcAft>
                <a:spcPts val="0"/>
              </a:spcAft>
              <a:defRPr/>
            </a:pPr>
            <a:r>
              <a:rPr lang="en-GB" sz="2800" dirty="0">
                <a:latin typeface="+mn-lt"/>
              </a:rPr>
              <a:t>Applied Cognitive Psychology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Stress</a:t>
            </a:r>
          </a:p>
        </p:txBody>
      </p:sp>
      <p:sp>
        <p:nvSpPr>
          <p:cNvPr id="16387" name="Content Placeholder 2"/>
          <p:cNvSpPr>
            <a:spLocks noGrp="1"/>
          </p:cNvSpPr>
          <p:nvPr>
            <p:ph idx="1"/>
          </p:nvPr>
        </p:nvSpPr>
        <p:spPr>
          <a:xfrm>
            <a:off x="395288" y="2349500"/>
            <a:ext cx="8229600" cy="2187575"/>
          </a:xfrm>
          <a:solidFill>
            <a:schemeClr val="accent6">
              <a:lumMod val="40000"/>
              <a:lumOff val="60000"/>
            </a:schemeClr>
          </a:solidFill>
          <a:ln w="41275">
            <a:solidFill>
              <a:schemeClr val="tx1"/>
            </a:solidFill>
          </a:ln>
        </p:spPr>
        <p:txBody>
          <a:bodyPr rtlCol="0">
            <a:normAutofit/>
          </a:bodyPr>
          <a:lstStyle/>
          <a:p>
            <a:pPr fontAlgn="auto">
              <a:spcAft>
                <a:spcPts val="0"/>
              </a:spcAft>
              <a:buFont typeface="Arial" pitchFamily="34" charset="0"/>
              <a:buNone/>
              <a:defRPr/>
            </a:pPr>
            <a:r>
              <a:rPr lang="en-GB" sz="900" b="1" dirty="0"/>
              <a:t> </a:t>
            </a:r>
            <a:r>
              <a:rPr lang="en-GB" sz="900" b="1" dirty="0" smtClean="0"/>
              <a:t>   </a:t>
            </a:r>
          </a:p>
          <a:p>
            <a:pPr fontAlgn="auto">
              <a:spcAft>
                <a:spcPts val="0"/>
              </a:spcAft>
              <a:buFont typeface="Arial" pitchFamily="34" charset="0"/>
              <a:buNone/>
              <a:defRPr/>
            </a:pPr>
            <a:r>
              <a:rPr lang="en-GB" sz="900" b="1" dirty="0"/>
              <a:t> </a:t>
            </a:r>
            <a:r>
              <a:rPr lang="en-GB" sz="900" b="1" dirty="0" smtClean="0"/>
              <a:t>             </a:t>
            </a:r>
            <a:r>
              <a:rPr lang="en-GB" b="1" dirty="0" smtClean="0"/>
              <a:t>Definition: </a:t>
            </a:r>
            <a:r>
              <a:rPr lang="en-GB" dirty="0" smtClean="0"/>
              <a:t>Stress is the body's reaction to a change that requires a physical, mental or emotional response.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External and Internal Stressors	</a:t>
            </a:r>
          </a:p>
        </p:txBody>
      </p:sp>
      <p:sp>
        <p:nvSpPr>
          <p:cNvPr id="23554" name="Content Placeholder 2"/>
          <p:cNvSpPr>
            <a:spLocks noGrp="1"/>
          </p:cNvSpPr>
          <p:nvPr>
            <p:ph idx="1"/>
          </p:nvPr>
        </p:nvSpPr>
        <p:spPr/>
        <p:txBody>
          <a:bodyPr/>
          <a:lstStyle/>
          <a:p>
            <a:r>
              <a:rPr lang="en-GB" smtClean="0"/>
              <a:t>External stressors:	</a:t>
            </a:r>
          </a:p>
          <a:p>
            <a:pPr lvl="1"/>
            <a:r>
              <a:rPr lang="en-GB" smtClean="0"/>
              <a:t>Physical conditions (e.g. pain, heat). </a:t>
            </a:r>
          </a:p>
          <a:p>
            <a:pPr lvl="1"/>
            <a:r>
              <a:rPr lang="en-GB" smtClean="0"/>
              <a:t>Stressful psychological environments (e.g. poor working conditions or abusive relationships)</a:t>
            </a:r>
          </a:p>
          <a:p>
            <a:r>
              <a:rPr lang="en-GB" smtClean="0"/>
              <a:t>Internal stressors: </a:t>
            </a:r>
          </a:p>
          <a:p>
            <a:pPr lvl="1"/>
            <a:r>
              <a:rPr lang="en-GB" smtClean="0"/>
              <a:t>Physical (infections, inflammation)</a:t>
            </a:r>
          </a:p>
          <a:p>
            <a:pPr lvl="1"/>
            <a:r>
              <a:rPr lang="en-GB" smtClean="0"/>
              <a:t>Psychological (i.e. intense worry)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Contributing factors to stress</a:t>
            </a:r>
          </a:p>
        </p:txBody>
      </p:sp>
      <p:sp>
        <p:nvSpPr>
          <p:cNvPr id="24578" name="Content Placeholder 2"/>
          <p:cNvSpPr>
            <a:spLocks noGrp="1"/>
          </p:cNvSpPr>
          <p:nvPr>
            <p:ph idx="1"/>
          </p:nvPr>
        </p:nvSpPr>
        <p:spPr/>
        <p:txBody>
          <a:bodyPr/>
          <a:lstStyle/>
          <a:p>
            <a:r>
              <a:rPr lang="en-GB" dirty="0" smtClean="0"/>
              <a:t>Not all stressful events are stressful to every person: </a:t>
            </a:r>
          </a:p>
          <a:p>
            <a:pPr>
              <a:buFont typeface="Arial" charset="0"/>
              <a:buNone/>
            </a:pPr>
            <a:r>
              <a:rPr lang="en-GB" dirty="0" smtClean="0"/>
              <a:t>    Contributing factors:</a:t>
            </a:r>
          </a:p>
          <a:p>
            <a:pPr lvl="1"/>
            <a:r>
              <a:rPr lang="en-GB" dirty="0" smtClean="0"/>
              <a:t>Genetic predisposition</a:t>
            </a:r>
          </a:p>
          <a:p>
            <a:pPr lvl="1"/>
            <a:r>
              <a:rPr lang="en-GB" dirty="0" smtClean="0"/>
              <a:t>Gender (e.g. Menstrual cycle) </a:t>
            </a:r>
          </a:p>
          <a:p>
            <a:pPr lvl="1"/>
            <a:r>
              <a:rPr lang="en-GB" dirty="0" smtClean="0"/>
              <a:t>Perception of the stressor</a:t>
            </a:r>
          </a:p>
          <a:p>
            <a:pPr lvl="1"/>
            <a:r>
              <a:rPr lang="en-GB" dirty="0" smtClean="0"/>
              <a:t>Social support </a:t>
            </a:r>
          </a:p>
          <a:p>
            <a:pPr lvl="1"/>
            <a:r>
              <a:rPr lang="en-GB" dirty="0" smtClean="0"/>
              <a:t>Early life adversity</a:t>
            </a:r>
          </a:p>
          <a:p>
            <a:pPr lvl="1"/>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250825" y="4076700"/>
            <a:ext cx="3749675" cy="1925638"/>
          </a:xfrm>
          <a:prstGeom prst="rect">
            <a:avLst/>
          </a:prstGeom>
          <a:noFill/>
          <a:ln w="9525">
            <a:noFill/>
            <a:miter lim="800000"/>
            <a:headEnd/>
            <a:tailEnd/>
          </a:ln>
        </p:spPr>
      </p:pic>
      <p:pic>
        <p:nvPicPr>
          <p:cNvPr id="26626" name="Picture 4" descr="http://adultstemcellawareness.files.wordpress.com/2009/02/mouse-and-babies.jpg"/>
          <p:cNvPicPr>
            <a:picLocks noChangeAspect="1" noChangeArrowheads="1"/>
          </p:cNvPicPr>
          <p:nvPr/>
        </p:nvPicPr>
        <p:blipFill>
          <a:blip r:embed="rId4" cstate="print"/>
          <a:srcRect/>
          <a:stretch>
            <a:fillRect/>
          </a:stretch>
        </p:blipFill>
        <p:spPr bwMode="auto">
          <a:xfrm>
            <a:off x="468313" y="1484313"/>
            <a:ext cx="3598862" cy="2335212"/>
          </a:xfrm>
          <a:prstGeom prst="rect">
            <a:avLst/>
          </a:prstGeom>
          <a:noFill/>
          <a:ln w="9525">
            <a:noFill/>
            <a:miter lim="800000"/>
            <a:headEnd/>
            <a:tailEnd/>
          </a:ln>
        </p:spPr>
      </p:pic>
      <p:sp>
        <p:nvSpPr>
          <p:cNvPr id="26627" name="TextBox 5"/>
          <p:cNvSpPr txBox="1">
            <a:spLocks noChangeArrowheads="1"/>
          </p:cNvSpPr>
          <p:nvPr/>
        </p:nvSpPr>
        <p:spPr bwMode="auto">
          <a:xfrm>
            <a:off x="539750" y="404813"/>
            <a:ext cx="7704138" cy="708025"/>
          </a:xfrm>
          <a:prstGeom prst="rect">
            <a:avLst/>
          </a:prstGeom>
          <a:noFill/>
          <a:ln w="9525">
            <a:noFill/>
            <a:miter lim="800000"/>
            <a:headEnd/>
            <a:tailEnd/>
          </a:ln>
        </p:spPr>
        <p:txBody>
          <a:bodyPr>
            <a:spAutoFit/>
          </a:bodyPr>
          <a:lstStyle/>
          <a:p>
            <a:r>
              <a:rPr lang="en-GB" sz="4000">
                <a:latin typeface="Calibri" pitchFamily="34" charset="0"/>
              </a:rPr>
              <a:t>Maternal care and stress reactivity  </a:t>
            </a:r>
          </a:p>
        </p:txBody>
      </p:sp>
      <p:pic>
        <p:nvPicPr>
          <p:cNvPr id="26628" name="Picture 6" descr="Figure 2."/>
          <p:cNvPicPr>
            <a:picLocks noChangeAspect="1" noChangeArrowheads="1"/>
          </p:cNvPicPr>
          <p:nvPr/>
        </p:nvPicPr>
        <p:blipFill>
          <a:blip r:embed="rId5" cstate="print"/>
          <a:srcRect/>
          <a:stretch>
            <a:fillRect/>
          </a:stretch>
        </p:blipFill>
        <p:spPr bwMode="auto">
          <a:xfrm>
            <a:off x="4787900" y="1412875"/>
            <a:ext cx="3168650" cy="2282825"/>
          </a:xfrm>
          <a:prstGeom prst="rect">
            <a:avLst/>
          </a:prstGeom>
          <a:noFill/>
          <a:ln w="9525">
            <a:noFill/>
            <a:miter lim="800000"/>
            <a:headEnd/>
            <a:tailEnd/>
          </a:ln>
        </p:spPr>
      </p:pic>
      <p:pic>
        <p:nvPicPr>
          <p:cNvPr id="26629" name="Picture 10" descr="Figure 6."/>
          <p:cNvPicPr>
            <a:picLocks noChangeAspect="1" noChangeArrowheads="1"/>
          </p:cNvPicPr>
          <p:nvPr/>
        </p:nvPicPr>
        <p:blipFill>
          <a:blip r:embed="rId6" cstate="print"/>
          <a:srcRect/>
          <a:stretch>
            <a:fillRect/>
          </a:stretch>
        </p:blipFill>
        <p:spPr bwMode="auto">
          <a:xfrm>
            <a:off x="4427538" y="3933825"/>
            <a:ext cx="4191000" cy="2276475"/>
          </a:xfrm>
          <a:prstGeom prst="rect">
            <a:avLst/>
          </a:prstGeom>
          <a:noFill/>
          <a:ln w="9525">
            <a:noFill/>
            <a:miter lim="800000"/>
            <a:headEnd/>
            <a:tailEnd/>
          </a:ln>
        </p:spPr>
      </p:pic>
      <p:sp>
        <p:nvSpPr>
          <p:cNvPr id="26630" name="TextBox 9"/>
          <p:cNvSpPr txBox="1">
            <a:spLocks noChangeArrowheads="1"/>
          </p:cNvSpPr>
          <p:nvPr/>
        </p:nvSpPr>
        <p:spPr bwMode="auto">
          <a:xfrm>
            <a:off x="6300788" y="6308725"/>
            <a:ext cx="2479675" cy="369888"/>
          </a:xfrm>
          <a:prstGeom prst="rect">
            <a:avLst/>
          </a:prstGeom>
          <a:noFill/>
          <a:ln w="9525">
            <a:noFill/>
            <a:miter lim="800000"/>
            <a:headEnd/>
            <a:tailEnd/>
          </a:ln>
        </p:spPr>
        <p:txBody>
          <a:bodyPr wrap="none">
            <a:spAutoFit/>
          </a:bodyPr>
          <a:lstStyle/>
          <a:p>
            <a:r>
              <a:rPr lang="en-GB" b="1" dirty="0">
                <a:latin typeface="Calibri" pitchFamily="34" charset="0"/>
              </a:rPr>
              <a:t>Champagne et al., 2008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mtClean="0"/>
              <a:t>Chewing gum....</a:t>
            </a:r>
          </a:p>
        </p:txBody>
      </p:sp>
      <p:pic>
        <p:nvPicPr>
          <p:cNvPr id="28674" name="Picture 3"/>
          <p:cNvPicPr>
            <a:picLocks noChangeAspect="1" noChangeArrowheads="1"/>
          </p:cNvPicPr>
          <p:nvPr/>
        </p:nvPicPr>
        <p:blipFill>
          <a:blip r:embed="rId3" cstate="print"/>
          <a:srcRect/>
          <a:stretch>
            <a:fillRect/>
          </a:stretch>
        </p:blipFill>
        <p:spPr bwMode="auto">
          <a:xfrm>
            <a:off x="422275" y="1484313"/>
            <a:ext cx="8253413" cy="3614737"/>
          </a:xfrm>
          <a:prstGeom prst="rect">
            <a:avLst/>
          </a:prstGeom>
          <a:noFill/>
          <a:ln w="9525">
            <a:noFill/>
            <a:miter lim="800000"/>
            <a:headEnd/>
            <a:tailEnd/>
          </a:ln>
        </p:spPr>
      </p:pic>
      <p:sp>
        <p:nvSpPr>
          <p:cNvPr id="28675" name="TextBox 6"/>
          <p:cNvSpPr txBox="1">
            <a:spLocks noChangeArrowheads="1"/>
          </p:cNvSpPr>
          <p:nvPr/>
        </p:nvSpPr>
        <p:spPr bwMode="auto">
          <a:xfrm>
            <a:off x="2627313" y="5373688"/>
            <a:ext cx="4248150" cy="768350"/>
          </a:xfrm>
          <a:prstGeom prst="rect">
            <a:avLst/>
          </a:prstGeom>
          <a:noFill/>
          <a:ln w="9525">
            <a:noFill/>
            <a:miter lim="800000"/>
            <a:headEnd/>
            <a:tailEnd/>
          </a:ln>
        </p:spPr>
        <p:txBody>
          <a:bodyPr>
            <a:spAutoFit/>
          </a:bodyPr>
          <a:lstStyle/>
          <a:p>
            <a:r>
              <a:rPr lang="en-GB" sz="4400">
                <a:solidFill>
                  <a:srgbClr val="FF0000"/>
                </a:solidFill>
                <a:latin typeface="Calibri" pitchFamily="34" charset="0"/>
              </a:rPr>
              <a:t>Mechanism ?</a:t>
            </a:r>
            <a:endParaRPr lang="en-GB" sz="880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1572</Words>
  <Application>Microsoft Office PowerPoint</Application>
  <PresentationFormat>On-screen Show (4:3)</PresentationFormat>
  <Paragraphs>222</Paragraphs>
  <Slides>41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Bitmap Image</vt:lpstr>
      <vt:lpstr>Stress and Memory: 1</vt:lpstr>
      <vt:lpstr>Stress &amp; Memory</vt:lpstr>
      <vt:lpstr>Key Stress Physiologists</vt:lpstr>
      <vt:lpstr>Definition?</vt:lpstr>
      <vt:lpstr>Stress</vt:lpstr>
      <vt:lpstr>External and Internal Stressors </vt:lpstr>
      <vt:lpstr>Contributing factors to stress</vt:lpstr>
      <vt:lpstr>PowerPoint Presentation</vt:lpstr>
      <vt:lpstr>Chewing gum....</vt:lpstr>
      <vt:lpstr>Cortisol</vt:lpstr>
      <vt:lpstr>PowerPoint Presentation</vt:lpstr>
      <vt:lpstr>Flashbulb Memories</vt:lpstr>
      <vt:lpstr>Where were you?</vt:lpstr>
      <vt:lpstr>Confidence, not consistency</vt:lpstr>
      <vt:lpstr>Confidence, not consistency...</vt:lpstr>
      <vt:lpstr>Confidence not consistency... </vt:lpstr>
      <vt:lpstr>PowerPoint Presentation</vt:lpstr>
      <vt:lpstr>Emotion &amp; Cortisol</vt:lpstr>
      <vt:lpstr>Arousal &amp; Emotion</vt:lpstr>
      <vt:lpstr>Cortisol &amp; Emotion</vt:lpstr>
      <vt:lpstr>TSST: Trier Social Stress Test</vt:lpstr>
      <vt:lpstr>Negative Affect &amp; Stress</vt:lpstr>
      <vt:lpstr>Negative Affect</vt:lpstr>
      <vt:lpstr>Need for arousal..? </vt:lpstr>
      <vt:lpstr>PowerPoint Presentation</vt:lpstr>
      <vt:lpstr>Buchanan &amp; Lovallo, (2001)</vt:lpstr>
      <vt:lpstr>Arousal: </vt:lpstr>
      <vt:lpstr>PowerPoint Presentation</vt:lpstr>
      <vt:lpstr>PowerPoint Presentation</vt:lpstr>
      <vt:lpstr>Cortisol Impairs Retrieval</vt:lpstr>
      <vt:lpstr>Autobiographic Memory</vt:lpstr>
      <vt:lpstr>AMT</vt:lpstr>
      <vt:lpstr>Autobiographic memory impairment </vt:lpstr>
      <vt:lpstr>Autographical deficits: Depression </vt:lpstr>
      <vt:lpstr>PowerPoint Presentation</vt:lpstr>
      <vt:lpstr>PowerPoint Presentation</vt:lpstr>
      <vt:lpstr>Time of day</vt:lpstr>
      <vt:lpstr>PowerPoint Presentation</vt:lpstr>
      <vt:lpstr>Type of memory?</vt:lpstr>
      <vt:lpstr>Stress and memory</vt:lpstr>
      <vt:lpstr>Thank you. </vt:lpstr>
    </vt:vector>
  </TitlesOfParts>
  <Company>University of Brighton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Memory: 1</dc:title>
  <dc:creator>Sarah Garfinkel</dc:creator>
  <cp:lastModifiedBy>Graham Hole</cp:lastModifiedBy>
  <cp:revision>129</cp:revision>
  <dcterms:created xsi:type="dcterms:W3CDTF">2011-11-18T17:24:08Z</dcterms:created>
  <dcterms:modified xsi:type="dcterms:W3CDTF">2013-11-11T13:02:37Z</dcterms:modified>
</cp:coreProperties>
</file>