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4"/>
  </p:handoutMasterIdLst>
  <p:sldIdLst>
    <p:sldId id="257" r:id="rId2"/>
    <p:sldId id="308" r:id="rId3"/>
    <p:sldId id="259" r:id="rId4"/>
    <p:sldId id="320" r:id="rId5"/>
    <p:sldId id="304" r:id="rId6"/>
    <p:sldId id="318" r:id="rId7"/>
    <p:sldId id="317" r:id="rId8"/>
    <p:sldId id="314" r:id="rId9"/>
    <p:sldId id="305" r:id="rId10"/>
    <p:sldId id="315" r:id="rId11"/>
    <p:sldId id="319" r:id="rId12"/>
    <p:sldId id="306" r:id="rId13"/>
    <p:sldId id="309" r:id="rId14"/>
    <p:sldId id="322" r:id="rId15"/>
    <p:sldId id="324" r:id="rId16"/>
    <p:sldId id="323" r:id="rId17"/>
    <p:sldId id="325" r:id="rId18"/>
    <p:sldId id="326" r:id="rId19"/>
    <p:sldId id="310" r:id="rId20"/>
    <p:sldId id="311" r:id="rId21"/>
    <p:sldId id="274" r:id="rId22"/>
    <p:sldId id="281" r:id="rId23"/>
    <p:sldId id="275" r:id="rId24"/>
    <p:sldId id="276" r:id="rId25"/>
    <p:sldId id="303" r:id="rId26"/>
    <p:sldId id="294" r:id="rId27"/>
    <p:sldId id="295" r:id="rId28"/>
    <p:sldId id="296" r:id="rId29"/>
    <p:sldId id="312" r:id="rId30"/>
    <p:sldId id="300" r:id="rId31"/>
    <p:sldId id="302" r:id="rId32"/>
    <p:sldId id="301" r:id="rId33"/>
  </p:sldIdLst>
  <p:sldSz cx="9144000" cy="6858000" type="screen4x3"/>
  <p:notesSz cx="6858000" cy="100123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10" autoAdjust="0"/>
  </p:normalViewPr>
  <p:slideViewPr>
    <p:cSldViewPr>
      <p:cViewPr>
        <p:scale>
          <a:sx n="117" d="100"/>
          <a:sy n="117" d="100"/>
        </p:scale>
        <p:origin x="-1470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8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9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9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28677-7466-49C4-B94B-E2E828B2AF27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0793"/>
            <a:ext cx="2971800" cy="4999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510793"/>
            <a:ext cx="2971800" cy="4999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3C2E9-7907-4715-AD66-94E758CD0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0266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11B534-18F3-4ECA-8E05-0B03BC0B582F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73A793-2AC9-4ECA-A0ED-8E39087782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1B534-18F3-4ECA-8E05-0B03BC0B582F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3A793-2AC9-4ECA-A0ED-8E39087782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1B534-18F3-4ECA-8E05-0B03BC0B582F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3A793-2AC9-4ECA-A0ED-8E39087782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1B534-18F3-4ECA-8E05-0B03BC0B582F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3A793-2AC9-4ECA-A0ED-8E390877820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1B534-18F3-4ECA-8E05-0B03BC0B582F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3A793-2AC9-4ECA-A0ED-8E390877820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1B534-18F3-4ECA-8E05-0B03BC0B582F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3A793-2AC9-4ECA-A0ED-8E390877820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1B534-18F3-4ECA-8E05-0B03BC0B582F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3A793-2AC9-4ECA-A0ED-8E390877820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1B534-18F3-4ECA-8E05-0B03BC0B582F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3A793-2AC9-4ECA-A0ED-8E390877820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11B534-18F3-4ECA-8E05-0B03BC0B582F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3A793-2AC9-4ECA-A0ED-8E390877820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11B534-18F3-4ECA-8E05-0B03BC0B582F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73A793-2AC9-4ECA-A0ED-8E390877820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11B534-18F3-4ECA-8E05-0B03BC0B582F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73A793-2AC9-4ECA-A0ED-8E390877820A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11B534-18F3-4ECA-8E05-0B03BC0B582F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D73A793-2AC9-4ECA-A0ED-8E390877820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tice.gov.uk/about/hmps" TargetMode="External"/><Relationship Id="rId2" Type="http://schemas.openxmlformats.org/officeDocument/2006/relationships/hyperlink" Target="http://www.dsm5.org/Pages/Defaul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tionalprobationservice.co.uk/" TargetMode="External"/><Relationship Id="rId5" Type="http://schemas.openxmlformats.org/officeDocument/2006/relationships/hyperlink" Target="http://www.justice.gov.uk/" TargetMode="External"/><Relationship Id="rId4" Type="http://schemas.openxmlformats.org/officeDocument/2006/relationships/hyperlink" Target="http://www.legislation.gov.uk/ukpga/2007/12/contents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sm5.org/Pages/Default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Mental Illness &amp; Crime</a:t>
            </a:r>
            <a:br>
              <a:rPr lang="en-GB" sz="3600" dirty="0" smtClean="0"/>
            </a:br>
            <a:r>
              <a:rPr lang="en-GB" sz="3600" dirty="0" smtClean="0"/>
              <a:t>Key Issues &amp; Debates (part 2)</a:t>
            </a:r>
            <a:r>
              <a:rPr lang="en-IE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IE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IE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 Ann Henry</a:t>
            </a:r>
            <a:endParaRPr lang="en-GB" sz="36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Forensic &amp; Applied Cognitive Psychology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58AB1D-A475-4908-9DD6-C26C34EBB57B}" type="slidenum">
              <a:rPr lang="en-GB" smtClean="0">
                <a:latin typeface="Arial Black" pitchFamily="34" charset="0"/>
              </a:rPr>
              <a:pPr eaLnBrk="1" hangingPunct="1"/>
              <a:t>1</a:t>
            </a:fld>
            <a:endParaRPr lang="en-GB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068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Persecutory or grandiose delusions –e.g. that God has sent the devil to take him to hell (persecutory), that his food is being poisoned (paranoid).</a:t>
            </a:r>
          </a:p>
          <a:p>
            <a:endParaRPr lang="en-GB" dirty="0" smtClean="0"/>
          </a:p>
          <a:p>
            <a:r>
              <a:rPr lang="en-GB" dirty="0" smtClean="0"/>
              <a:t>Hallucinations – mostly auditory.</a:t>
            </a:r>
          </a:p>
          <a:p>
            <a:endParaRPr lang="en-GB" dirty="0"/>
          </a:p>
          <a:p>
            <a:r>
              <a:rPr lang="en-GB" dirty="0" smtClean="0"/>
              <a:t>Causation is unknown – however, it is thought to be a </a:t>
            </a:r>
            <a:r>
              <a:rPr lang="en-GB" dirty="0" err="1" smtClean="0"/>
              <a:t>neuro</a:t>
            </a:r>
            <a:r>
              <a:rPr lang="en-GB" dirty="0" smtClean="0"/>
              <a:t>-developmental disorder caused by complex interaction of both genetic &amp; environmental factors.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Schizophrenia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835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Severe mental illness with long periods of severe mood disturbance.</a:t>
            </a:r>
          </a:p>
          <a:p>
            <a:endParaRPr lang="en-GB" dirty="0"/>
          </a:p>
          <a:p>
            <a:r>
              <a:rPr lang="en-GB" dirty="0" smtClean="0"/>
              <a:t>Mood disturbance at both </a:t>
            </a:r>
            <a:r>
              <a:rPr lang="en-GB" dirty="0" err="1" smtClean="0"/>
              <a:t>polars</a:t>
            </a:r>
            <a:endParaRPr lang="en-GB" dirty="0" smtClean="0"/>
          </a:p>
          <a:p>
            <a:r>
              <a:rPr lang="en-GB" dirty="0" smtClean="0"/>
              <a:t>Episodes of mania (or hypomania) &amp; depression</a:t>
            </a:r>
          </a:p>
          <a:p>
            <a:endParaRPr lang="en-GB" dirty="0"/>
          </a:p>
          <a:p>
            <a:r>
              <a:rPr lang="en-GB" dirty="0" err="1" smtClean="0"/>
              <a:t>Approx</a:t>
            </a:r>
            <a:r>
              <a:rPr lang="en-GB" dirty="0" smtClean="0"/>
              <a:t> 1% of population suffer from bipolar affective disorder.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Bipolar affective disorder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26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Most common mental illness in general community settings &amp; it is a major public health problem</a:t>
            </a:r>
          </a:p>
          <a:p>
            <a:r>
              <a:rPr lang="en-GB" dirty="0" smtClean="0"/>
              <a:t>Prevalence in UK is 10-20%</a:t>
            </a:r>
          </a:p>
          <a:p>
            <a:r>
              <a:rPr lang="en-GB" dirty="0" smtClean="0"/>
              <a:t>Women twice as likely to be affected than men</a:t>
            </a:r>
          </a:p>
          <a:p>
            <a:r>
              <a:rPr lang="en-GB" dirty="0" smtClean="0"/>
              <a:t>Major cause of absenteeism from work</a:t>
            </a:r>
          </a:p>
          <a:p>
            <a:r>
              <a:rPr lang="en-GB" dirty="0" smtClean="0"/>
              <a:t>Depressed mood, loss of interest &amp; enjoyment, reduced energy &amp; fatigue, reduced self-esteem &amp; confidence,  ideas of guilt &amp; unworthiness, bleak &amp; pessimistic views about future, ideas of suicide, disturbed sleep, decreased appetite (ICD-10)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en-GB" dirty="0" smtClean="0"/>
              <a:t>Depression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786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ICD-10 – 8 types of personality disorder</a:t>
            </a:r>
          </a:p>
          <a:p>
            <a:r>
              <a:rPr lang="en-GB" dirty="0" smtClean="0"/>
              <a:t>In DSM-IV – 10 types of personality disorder</a:t>
            </a:r>
          </a:p>
          <a:p>
            <a:endParaRPr lang="en-GB" dirty="0"/>
          </a:p>
          <a:p>
            <a:r>
              <a:rPr lang="en-GB" dirty="0" smtClean="0"/>
              <a:t>In ICD-1O – </a:t>
            </a:r>
          </a:p>
          <a:p>
            <a:r>
              <a:rPr lang="en-GB" b="1" dirty="0" smtClean="0"/>
              <a:t>Cluster A </a:t>
            </a:r>
            <a:r>
              <a:rPr lang="en-GB" dirty="0" smtClean="0"/>
              <a:t>– Paranoid, Schizoid </a:t>
            </a:r>
          </a:p>
          <a:p>
            <a:r>
              <a:rPr lang="en-GB" b="1" dirty="0" smtClean="0"/>
              <a:t>Cluster B </a:t>
            </a:r>
            <a:r>
              <a:rPr lang="en-GB" dirty="0" smtClean="0"/>
              <a:t>– Dissocial (antisocial), Emotionally Unstable (borderline), Histrionic</a:t>
            </a:r>
          </a:p>
          <a:p>
            <a:r>
              <a:rPr lang="en-GB" b="1" dirty="0" smtClean="0"/>
              <a:t>Cluster C </a:t>
            </a:r>
            <a:r>
              <a:rPr lang="en-GB" dirty="0" smtClean="0"/>
              <a:t>– </a:t>
            </a:r>
            <a:r>
              <a:rPr lang="en-GB" dirty="0" err="1" smtClean="0"/>
              <a:t>Anankastic</a:t>
            </a:r>
            <a:r>
              <a:rPr lang="en-GB" dirty="0" smtClean="0"/>
              <a:t> (OCD), Anxious (avoidant), Dependent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Personality Disorders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471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Coid</a:t>
            </a:r>
            <a:r>
              <a:rPr lang="en-GB" dirty="0" smtClean="0"/>
              <a:t> et al (2006b)</a:t>
            </a:r>
          </a:p>
          <a:p>
            <a:r>
              <a:rPr lang="en-GB" dirty="0" smtClean="0"/>
              <a:t>Those with cluster B Personality disorders (antisocial, borderline, histrionic &amp; narcissistic (DSM-IV) are more 10 times more likely than those in the general population to be violent.</a:t>
            </a:r>
          </a:p>
          <a:p>
            <a:r>
              <a:rPr lang="en-GB" dirty="0" smtClean="0"/>
              <a:t>Strong link between Antisocial Personality Disorder (Dissocial) and violence.</a:t>
            </a:r>
          </a:p>
          <a:p>
            <a:r>
              <a:rPr lang="en-GB" dirty="0" smtClean="0"/>
              <a:t>Cluster A (paranoid, schizoid) &amp; Cluster C (OCD, Avoidant &amp; Dependent) showed NO increased risk of offending.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Personality Disorder &amp; Offending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306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860469"/>
              </p:ext>
            </p:extLst>
          </p:nvPr>
        </p:nvGraphicFramePr>
        <p:xfrm>
          <a:off x="457200" y="1481138"/>
          <a:ext cx="8229599" cy="442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1080120"/>
                <a:gridCol w="1080120"/>
                <a:gridCol w="1440160"/>
                <a:gridCol w="1008112"/>
                <a:gridCol w="1008112"/>
                <a:gridCol w="946447"/>
              </a:tblGrid>
              <a:tr h="58687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Male 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Female%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86872">
                <a:tc>
                  <a:txBody>
                    <a:bodyPr/>
                    <a:lstStyle/>
                    <a:p>
                      <a:r>
                        <a:rPr lang="en-GB" dirty="0" smtClean="0"/>
                        <a:t>ICD-10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General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Remand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Sentenced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</a:t>
                      </a:r>
                      <a:endParaRPr lang="en-GB" dirty="0"/>
                    </a:p>
                  </a:txBody>
                  <a:tcPr/>
                </a:tc>
              </a:tr>
              <a:tr h="586872">
                <a:tc>
                  <a:txBody>
                    <a:bodyPr/>
                    <a:lstStyle/>
                    <a:p>
                      <a:r>
                        <a:rPr lang="en-GB" dirty="0" smtClean="0"/>
                        <a:t>Psychotic Disorder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</a:tr>
              <a:tr h="586872">
                <a:tc>
                  <a:txBody>
                    <a:bodyPr/>
                    <a:lstStyle/>
                    <a:p>
                      <a:r>
                        <a:rPr lang="en-GB" dirty="0" smtClean="0"/>
                        <a:t>Neurotic Disorder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59.0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76.0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63.0</a:t>
                      </a:r>
                      <a:endParaRPr lang="en-GB" dirty="0"/>
                    </a:p>
                  </a:txBody>
                  <a:tcPr/>
                </a:tc>
              </a:tr>
              <a:tr h="586872">
                <a:tc>
                  <a:txBody>
                    <a:bodyPr/>
                    <a:lstStyle/>
                    <a:p>
                      <a:r>
                        <a:rPr lang="en-GB" dirty="0" smtClean="0"/>
                        <a:t>Personality Disorder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78.0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64.0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</a:tr>
              <a:tr h="586872">
                <a:tc>
                  <a:txBody>
                    <a:bodyPr/>
                    <a:lstStyle/>
                    <a:p>
                      <a:r>
                        <a:rPr lang="en-GB" dirty="0" smtClean="0"/>
                        <a:t>Hazardous</a:t>
                      </a:r>
                      <a:r>
                        <a:rPr lang="en-GB" baseline="0" dirty="0" smtClean="0"/>
                        <a:t> Drinking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38.0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58.0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63.0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39.0</a:t>
                      </a:r>
                      <a:endParaRPr lang="en-GB" dirty="0"/>
                    </a:p>
                  </a:txBody>
                  <a:tcPr/>
                </a:tc>
              </a:tr>
              <a:tr h="586872">
                <a:tc>
                  <a:txBody>
                    <a:bodyPr/>
                    <a:lstStyle/>
                    <a:p>
                      <a:r>
                        <a:rPr lang="en-GB" dirty="0" smtClean="0"/>
                        <a:t>Drug Dependence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51.0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43.0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54.0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41.0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0" dirty="0" smtClean="0">
                <a:effectLst/>
              </a:rPr>
              <a:t>Birmingham (2003, cited in </a:t>
            </a:r>
            <a:r>
              <a:rPr lang="en-GB" sz="2800" b="0" dirty="0" err="1" smtClean="0">
                <a:effectLst/>
              </a:rPr>
              <a:t>McMurran</a:t>
            </a:r>
            <a:r>
              <a:rPr lang="en-GB" sz="2800" b="0" dirty="0" smtClean="0">
                <a:effectLst/>
              </a:rPr>
              <a:t> et al, 2009)</a:t>
            </a:r>
            <a:endParaRPr lang="en-GB" sz="28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5828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Definition is controversial</a:t>
            </a:r>
          </a:p>
          <a:p>
            <a:r>
              <a:rPr lang="en-GB" dirty="0" smtClean="0"/>
              <a:t>Not specifically defined in ICD-10 or DSM-IV</a:t>
            </a:r>
          </a:p>
          <a:p>
            <a:r>
              <a:rPr lang="en-GB" dirty="0" smtClean="0"/>
              <a:t>Closest is Antisocial Personality Disorder (Dissocial)</a:t>
            </a:r>
          </a:p>
          <a:p>
            <a:r>
              <a:rPr lang="en-GB" dirty="0" smtClean="0"/>
              <a:t>Assessed using Hare’s Psychopathy Checklist (Revised, 1991, 2003). Includes traits (grandiosity, selfishness, callousness) and behaviours (antisocial, irresponsible &amp; parasitic lifestyle)</a:t>
            </a:r>
          </a:p>
          <a:p>
            <a:r>
              <a:rPr lang="en-GB" dirty="0" smtClean="0"/>
              <a:t>Higher scorers on PCL-R often begin their criminal careers earlier &amp; more likely to reoffend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Psychopathy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590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Clinical psychopathy (measured by the PCL-R) is quite different to legal classification of ‘psychopathic disorder’,</a:t>
            </a:r>
          </a:p>
          <a:p>
            <a:endParaRPr lang="en-GB" dirty="0"/>
          </a:p>
          <a:p>
            <a:r>
              <a:rPr lang="en-GB" dirty="0" smtClean="0"/>
              <a:t>Psychopathic Disorder referred to in the Mental Health Act (1983) refers to any personality disorder, not just psychopathy.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Psychopathy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359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This is </a:t>
            </a:r>
            <a:r>
              <a:rPr lang="en-GB" dirty="0"/>
              <a:t>an administrative, not psychiatric label</a:t>
            </a:r>
            <a:r>
              <a:rPr lang="en-GB" dirty="0" smtClean="0"/>
              <a:t>.</a:t>
            </a:r>
          </a:p>
          <a:p>
            <a:r>
              <a:rPr lang="en-GB" dirty="0" smtClean="0"/>
              <a:t>To receive this label, offenders must fulfil the following criteria:</a:t>
            </a:r>
          </a:p>
          <a:p>
            <a:r>
              <a:rPr lang="en-GB" dirty="0" smtClean="0"/>
              <a:t>1) be assessed as ‘more likely than not’ to commit a serious violent of sexual offence</a:t>
            </a:r>
          </a:p>
          <a:p>
            <a:r>
              <a:rPr lang="en-GB" dirty="0" smtClean="0"/>
              <a:t>2) Have a severe personality disorder as defined by a high PCL-R score and/or a number of different personality disorder diagnoses</a:t>
            </a:r>
          </a:p>
          <a:p>
            <a:r>
              <a:rPr lang="en-GB" dirty="0" smtClean="0"/>
              <a:t>3) There should be a functional link between the personality disorder &amp; the offending.</a:t>
            </a:r>
          </a:p>
          <a:p>
            <a:r>
              <a:rPr lang="en-GB" dirty="0" smtClean="0"/>
              <a:t>Duggan &amp; Howard (2009)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Dangerous &amp; Severe Personality Disorder (DSPD)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202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History of substance abuse common among forensic populations</a:t>
            </a:r>
          </a:p>
          <a:p>
            <a:r>
              <a:rPr lang="en-GB" dirty="0" smtClean="0"/>
              <a:t>Singleton (1999) found that 63% of male (39% female) sentenced prisoners reported hazardous drinking the year before entering prison</a:t>
            </a:r>
          </a:p>
          <a:p>
            <a:r>
              <a:rPr lang="en-GB" dirty="0" smtClean="0"/>
              <a:t>30% of male (11% female) prisoners had severe alcohol problems</a:t>
            </a:r>
          </a:p>
          <a:p>
            <a:r>
              <a:rPr lang="en-GB" dirty="0" smtClean="0"/>
              <a:t>43% of male (42% female) prisoners reported moderate or severe drug dependence.</a:t>
            </a:r>
          </a:p>
          <a:p>
            <a:r>
              <a:rPr lang="en-GB" dirty="0" smtClean="0"/>
              <a:t>These figs are far in excess of general population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Substance Abuse Disorders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57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Recap re Lecture 1(last week)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Quiz on mental health awareness</a:t>
            </a:r>
          </a:p>
          <a:p>
            <a:r>
              <a:rPr lang="en-GB" dirty="0" smtClean="0"/>
              <a:t>Legal definition of sanity/ insanity</a:t>
            </a:r>
          </a:p>
          <a:p>
            <a:r>
              <a:rPr lang="en-GB" dirty="0" smtClean="0"/>
              <a:t>Mental Health Act 1983</a:t>
            </a:r>
          </a:p>
          <a:p>
            <a:r>
              <a:rPr lang="en-GB" dirty="0" smtClean="0"/>
              <a:t>Stigma &amp; Mental Illness</a:t>
            </a:r>
          </a:p>
          <a:p>
            <a:r>
              <a:rPr lang="en-GB" dirty="0" smtClean="0"/>
              <a:t>Crime &amp; Mental Illness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86F4FF-8871-44D7-93EA-4068CC43104B}" type="slidenum">
              <a:rPr lang="en-GB" smtClean="0">
                <a:latin typeface="Arial Black" pitchFamily="34" charset="0"/>
              </a:rPr>
              <a:pPr eaLnBrk="1" hangingPunct="1"/>
              <a:t>2</a:t>
            </a:fld>
            <a:endParaRPr lang="en-GB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2306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Describes those with global impairment in intelligence.</a:t>
            </a:r>
          </a:p>
          <a:p>
            <a:r>
              <a:rPr lang="en-GB" dirty="0" smtClean="0"/>
              <a:t>Mild – IQ in range 50-69</a:t>
            </a:r>
          </a:p>
          <a:p>
            <a:r>
              <a:rPr lang="en-GB" dirty="0" smtClean="0"/>
              <a:t>Moderate – IQ in range 35-49</a:t>
            </a:r>
          </a:p>
          <a:p>
            <a:r>
              <a:rPr lang="en-GB" dirty="0" smtClean="0"/>
              <a:t>Severe – IQ in range 20-34</a:t>
            </a:r>
          </a:p>
          <a:p>
            <a:r>
              <a:rPr lang="en-GB" dirty="0" smtClean="0"/>
              <a:t>Profound – IQ less than 20</a:t>
            </a:r>
          </a:p>
          <a:p>
            <a:r>
              <a:rPr lang="en-GB" dirty="0" smtClean="0"/>
              <a:t>People with  LD have increased risk of mental illness, behavioural problems, sensory deficits, neurological disorders e.g. epilepsy, physical health problems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Disability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77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Ministry of Justice (MOJ)</a:t>
            </a:r>
          </a:p>
          <a:p>
            <a:r>
              <a:rPr lang="en-GB" dirty="0" smtClean="0"/>
              <a:t>The Home Office (HO)</a:t>
            </a:r>
          </a:p>
          <a:p>
            <a:r>
              <a:rPr lang="en-GB" dirty="0" smtClean="0"/>
              <a:t>Office of the Attorney General</a:t>
            </a:r>
          </a:p>
          <a:p>
            <a:r>
              <a:rPr lang="en-GB" dirty="0" smtClean="0"/>
              <a:t>The Police</a:t>
            </a:r>
          </a:p>
          <a:p>
            <a:r>
              <a:rPr lang="en-GB" dirty="0" smtClean="0"/>
              <a:t>Crown Prosecution Service (CPS)</a:t>
            </a:r>
          </a:p>
          <a:p>
            <a:r>
              <a:rPr lang="en-GB" dirty="0" smtClean="0"/>
              <a:t>Mental Health Acts (1983, 2007)</a:t>
            </a:r>
          </a:p>
          <a:p>
            <a:r>
              <a:rPr lang="en-GB" dirty="0" smtClean="0"/>
              <a:t>Courts (Magistrates &amp; Crown)</a:t>
            </a:r>
          </a:p>
          <a:p>
            <a:r>
              <a:rPr lang="en-GB" dirty="0" smtClean="0"/>
              <a:t>National Offender Management Service (NOMS)</a:t>
            </a:r>
          </a:p>
          <a:p>
            <a:r>
              <a:rPr lang="en-GB" dirty="0" smtClean="0"/>
              <a:t>Prison Service</a:t>
            </a:r>
          </a:p>
          <a:p>
            <a:r>
              <a:rPr lang="en-GB" dirty="0" smtClean="0"/>
              <a:t>Hospital/Community Treatment</a:t>
            </a:r>
          </a:p>
          <a:p>
            <a:r>
              <a:rPr lang="en-GB" dirty="0" smtClean="0"/>
              <a:t>Criminal Justice Process (see scan on next slide, </a:t>
            </a:r>
            <a:r>
              <a:rPr lang="en-GB" dirty="0" err="1" smtClean="0"/>
              <a:t>McMurran</a:t>
            </a:r>
            <a:r>
              <a:rPr lang="en-GB" dirty="0" smtClean="0"/>
              <a:t>, </a:t>
            </a:r>
            <a:r>
              <a:rPr lang="en-GB" dirty="0" err="1" smtClean="0"/>
              <a:t>Khalifa</a:t>
            </a:r>
            <a:r>
              <a:rPr lang="en-GB" dirty="0" smtClean="0"/>
              <a:t> &amp; Gibbon, 2009, p.3)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smtClean="0"/>
              <a:t>Criminal Justice 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433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My Scans\scan003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715" y="0"/>
            <a:ext cx="498657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9548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Ministry of Justice (MOJ)</a:t>
            </a:r>
          </a:p>
          <a:p>
            <a:endParaRPr lang="en-GB" dirty="0" smtClean="0"/>
          </a:p>
          <a:p>
            <a:r>
              <a:rPr lang="en-GB" dirty="0" smtClean="0"/>
              <a:t>Responsible for criminal law &amp; sentencing, reducing reoffending, prisons &amp; probation. Oversees Magistrate’s courts, Crown Courts, the Appeals Courts &amp; Legal Services Commission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Criminal Justice System</a:t>
            </a:r>
          </a:p>
        </p:txBody>
      </p:sp>
    </p:spTree>
    <p:extLst>
      <p:ext uri="{BB962C8B-B14F-4D97-AF65-F5344CB8AC3E}">
        <p14:creationId xmlns:p14="http://schemas.microsoft.com/office/powerpoint/2010/main" val="37389358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Home Office (HO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/>
              <a:t>Office of the Attorney </a:t>
            </a:r>
            <a:r>
              <a:rPr lang="en-GB" dirty="0" smtClean="0"/>
              <a:t>General</a:t>
            </a:r>
          </a:p>
          <a:p>
            <a:endParaRPr lang="en-GB" dirty="0" smtClean="0"/>
          </a:p>
          <a:p>
            <a:r>
              <a:rPr lang="en-GB" dirty="0" smtClean="0"/>
              <a:t>National </a:t>
            </a:r>
            <a:r>
              <a:rPr lang="en-GB" dirty="0"/>
              <a:t>Offender Management Service (NOMS)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Criminal Justice System</a:t>
            </a:r>
          </a:p>
        </p:txBody>
      </p:sp>
    </p:spTree>
    <p:extLst>
      <p:ext uri="{BB962C8B-B14F-4D97-AF65-F5344CB8AC3E}">
        <p14:creationId xmlns:p14="http://schemas.microsoft.com/office/powerpoint/2010/main" val="2930293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What works? (Martinson, 1974)</a:t>
            </a:r>
          </a:p>
          <a:p>
            <a:r>
              <a:rPr lang="en-GB" dirty="0" smtClean="0"/>
              <a:t>Risk-Needs-</a:t>
            </a:r>
            <a:r>
              <a:rPr lang="en-GB" dirty="0" err="1" smtClean="0"/>
              <a:t>Responsivity</a:t>
            </a:r>
            <a:r>
              <a:rPr lang="en-GB" dirty="0" smtClean="0"/>
              <a:t> (Andrews &amp; </a:t>
            </a:r>
            <a:r>
              <a:rPr lang="en-GB" dirty="0" err="1" smtClean="0"/>
              <a:t>Bonta</a:t>
            </a:r>
            <a:r>
              <a:rPr lang="en-GB" dirty="0" smtClean="0"/>
              <a:t>, 2003, Andrews et al ,2006)</a:t>
            </a:r>
          </a:p>
          <a:p>
            <a:r>
              <a:rPr lang="en-GB" dirty="0" smtClean="0"/>
              <a:t>In Prison -</a:t>
            </a:r>
          </a:p>
          <a:p>
            <a:r>
              <a:rPr lang="en-GB" b="1" dirty="0" smtClean="0"/>
              <a:t>Accredited Programmes</a:t>
            </a:r>
            <a:r>
              <a:rPr lang="en-GB" dirty="0" smtClean="0"/>
              <a:t>: e.g. Enhanced Thinking Skills (ETS), Reasoning &amp; Rehabilitation (R &amp;R), Aggression Replacement Training (ART), Controlling Anger &amp; Learning how to Manage it (CALM),</a:t>
            </a:r>
            <a:r>
              <a:rPr lang="en-GB" dirty="0" err="1" smtClean="0"/>
              <a:t>Chromis</a:t>
            </a:r>
            <a:r>
              <a:rPr lang="en-GB" dirty="0" smtClean="0"/>
              <a:t> (for DSPD), Substance Misuse, Action for Drugs, Drink Impaired Drivers etc.</a:t>
            </a:r>
          </a:p>
          <a:p>
            <a:endParaRPr lang="en-GB" dirty="0" smtClean="0"/>
          </a:p>
          <a:p>
            <a:r>
              <a:rPr lang="en-GB" dirty="0"/>
              <a:t>http://www.justice.gov.uk/offenders/before-after-release/obp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Interventions in Prisons &amp; Probation Services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126796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 Secure (Broadmoor, </a:t>
            </a:r>
            <a:r>
              <a:rPr lang="en-GB" dirty="0" err="1" smtClean="0"/>
              <a:t>Rampton</a:t>
            </a:r>
            <a:r>
              <a:rPr lang="en-GB" dirty="0" smtClean="0"/>
              <a:t>, Ashworth)</a:t>
            </a:r>
          </a:p>
          <a:p>
            <a:r>
              <a:rPr lang="en-GB" dirty="0" smtClean="0"/>
              <a:t>Medium Secure</a:t>
            </a:r>
          </a:p>
          <a:p>
            <a:r>
              <a:rPr lang="en-GB" dirty="0" smtClean="0"/>
              <a:t>Low Secure (Rehabilitation)</a:t>
            </a:r>
          </a:p>
          <a:p>
            <a:endParaRPr lang="en-GB" dirty="0" smtClean="0"/>
          </a:p>
          <a:p>
            <a:r>
              <a:rPr lang="en-GB" b="1" dirty="0" smtClean="0"/>
              <a:t>Types of Interventions</a:t>
            </a:r>
          </a:p>
          <a:p>
            <a:r>
              <a:rPr lang="en-GB" dirty="0" smtClean="0"/>
              <a:t>Pharmacological</a:t>
            </a:r>
          </a:p>
          <a:p>
            <a:r>
              <a:rPr lang="en-GB" dirty="0" smtClean="0"/>
              <a:t>Psychological</a:t>
            </a:r>
          </a:p>
          <a:p>
            <a:r>
              <a:rPr lang="en-GB" dirty="0" smtClean="0"/>
              <a:t>Social &amp; Occupational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Interventions: working with offenders in </a:t>
            </a:r>
            <a:r>
              <a:rPr lang="en-GB" dirty="0"/>
              <a:t>mental health settings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302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Pharmacological Interventions</a:t>
            </a:r>
          </a:p>
          <a:p>
            <a:endParaRPr lang="en-GB" b="1" dirty="0" smtClean="0"/>
          </a:p>
          <a:p>
            <a:r>
              <a:rPr lang="en-GB" dirty="0" smtClean="0"/>
              <a:t>Antipsychotic medication for Schizophrenia</a:t>
            </a:r>
          </a:p>
          <a:p>
            <a:r>
              <a:rPr lang="en-GB" dirty="0" smtClean="0"/>
              <a:t>Antidepressants (SSRIs) for depression</a:t>
            </a:r>
          </a:p>
          <a:p>
            <a:r>
              <a:rPr lang="en-GB" dirty="0" smtClean="0"/>
              <a:t>Mood stabilisers (Lithium) for bipolar</a:t>
            </a:r>
          </a:p>
          <a:p>
            <a:endParaRPr lang="en-GB" dirty="0"/>
          </a:p>
          <a:p>
            <a:r>
              <a:rPr lang="en-GB" dirty="0" smtClean="0"/>
              <a:t>National Institute of Health &amp; Clinical Excellence (NICE) guidelines (2002)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Interventions: working with offenders in </a:t>
            </a:r>
            <a:r>
              <a:rPr lang="en-GB" dirty="0"/>
              <a:t>mental health settings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402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3000" b="1" dirty="0" smtClean="0"/>
              <a:t>Psychological interventions</a:t>
            </a:r>
          </a:p>
          <a:p>
            <a:endParaRPr lang="en-GB" b="1" dirty="0"/>
          </a:p>
          <a:p>
            <a:r>
              <a:rPr lang="en-GB" dirty="0" smtClean="0"/>
              <a:t>Cognitive-Behaviour Therapy (CBT) Approved in NICE guidelines</a:t>
            </a:r>
          </a:p>
          <a:p>
            <a:endParaRPr lang="en-GB" dirty="0" smtClean="0"/>
          </a:p>
          <a:p>
            <a:r>
              <a:rPr lang="en-GB" dirty="0" smtClean="0"/>
              <a:t>Dialectical Behaviour Therapy (DBT) especially for Borderline Personality Disorder</a:t>
            </a:r>
          </a:p>
          <a:p>
            <a:endParaRPr lang="en-GB" dirty="0"/>
          </a:p>
          <a:p>
            <a:r>
              <a:rPr lang="en-GB" dirty="0" smtClean="0"/>
              <a:t>Cognitive Remediation Therapy (CRT) for schizophrenia</a:t>
            </a:r>
          </a:p>
          <a:p>
            <a:endParaRPr lang="en-GB" dirty="0" smtClean="0"/>
          </a:p>
          <a:p>
            <a:r>
              <a:rPr lang="en-GB" dirty="0" smtClean="0"/>
              <a:t>Family Therapy</a:t>
            </a:r>
          </a:p>
          <a:p>
            <a:endParaRPr lang="en-GB" dirty="0" smtClean="0"/>
          </a:p>
          <a:p>
            <a:r>
              <a:rPr lang="en-GB" dirty="0" smtClean="0"/>
              <a:t>Psychodynamic Therapy</a:t>
            </a:r>
          </a:p>
          <a:p>
            <a:endParaRPr lang="en-GB" dirty="0" smtClean="0"/>
          </a:p>
          <a:p>
            <a:r>
              <a:rPr lang="en-GB" dirty="0" smtClean="0"/>
              <a:t>Art, Drama, Music, Dance Therapies (less common)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Interventions: working with offenders in </a:t>
            </a:r>
            <a:r>
              <a:rPr lang="en-GB" dirty="0"/>
              <a:t>mental health settings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5837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Social &amp; occupational interventions</a:t>
            </a:r>
          </a:p>
          <a:p>
            <a:endParaRPr lang="en-GB" sz="2400" dirty="0"/>
          </a:p>
          <a:p>
            <a:r>
              <a:rPr lang="en-GB" sz="2400" dirty="0" smtClean="0"/>
              <a:t>Occupational Therapy</a:t>
            </a:r>
          </a:p>
          <a:p>
            <a:endParaRPr lang="en-GB" sz="2400" dirty="0"/>
          </a:p>
          <a:p>
            <a:r>
              <a:rPr lang="en-GB" sz="2400" dirty="0" smtClean="0"/>
              <a:t>Social Workers</a:t>
            </a:r>
          </a:p>
          <a:p>
            <a:endParaRPr lang="en-GB" sz="2400" b="1" dirty="0"/>
          </a:p>
          <a:p>
            <a:endParaRPr lang="en-GB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Interventions: working with offenders in mental health settings</a:t>
            </a:r>
          </a:p>
        </p:txBody>
      </p:sp>
    </p:spTree>
    <p:extLst>
      <p:ext uri="{BB962C8B-B14F-4D97-AF65-F5344CB8AC3E}">
        <p14:creationId xmlns:p14="http://schemas.microsoft.com/office/powerpoint/2010/main" val="1192898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Different types of mental illness/ disorder</a:t>
            </a:r>
          </a:p>
          <a:p>
            <a:endParaRPr lang="en-GB" dirty="0" smtClean="0"/>
          </a:p>
          <a:p>
            <a:r>
              <a:rPr lang="en-GB" dirty="0"/>
              <a:t>Criminal Justice System</a:t>
            </a:r>
          </a:p>
          <a:p>
            <a:endParaRPr lang="en-GB" dirty="0" smtClean="0"/>
          </a:p>
          <a:p>
            <a:r>
              <a:rPr lang="en-GB" dirty="0" smtClean="0"/>
              <a:t>Treatments in mental health settings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Lecture 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957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smtClean="0"/>
              <a:t>Different </a:t>
            </a:r>
            <a:r>
              <a:rPr lang="en-GB" dirty="0"/>
              <a:t>types of mental illness/ </a:t>
            </a:r>
            <a:r>
              <a:rPr lang="en-GB" dirty="0" smtClean="0"/>
              <a:t>disorder</a:t>
            </a:r>
          </a:p>
          <a:p>
            <a:endParaRPr lang="en-GB" dirty="0"/>
          </a:p>
          <a:p>
            <a:r>
              <a:rPr lang="en-GB" dirty="0"/>
              <a:t>Criminal Justice System</a:t>
            </a:r>
          </a:p>
          <a:p>
            <a:endParaRPr lang="en-GB" dirty="0"/>
          </a:p>
          <a:p>
            <a:r>
              <a:rPr lang="en-GB" dirty="0"/>
              <a:t>Treatments in mental health settings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Lecture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56807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Useful references &amp; websites</a:t>
            </a:r>
            <a:endParaRPr lang="en-GB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sz="2000" dirty="0" smtClean="0"/>
          </a:p>
          <a:p>
            <a:r>
              <a:rPr lang="en-GB" sz="2000" dirty="0" smtClean="0"/>
              <a:t>Bartlett, A. </a:t>
            </a:r>
            <a:r>
              <a:rPr lang="en-GB" sz="2000" dirty="0" err="1" smtClean="0"/>
              <a:t>McGauley</a:t>
            </a:r>
            <a:r>
              <a:rPr lang="en-GB" sz="2000" dirty="0" smtClean="0"/>
              <a:t>, G. (2010). </a:t>
            </a:r>
            <a:r>
              <a:rPr lang="en-GB" sz="2000" i="1" dirty="0" smtClean="0"/>
              <a:t>Forensic Mental health, concepts, systems &amp; practice</a:t>
            </a:r>
            <a:r>
              <a:rPr lang="en-GB" sz="2000" dirty="0" smtClean="0"/>
              <a:t>. Oxford, Oxford University Press.</a:t>
            </a:r>
          </a:p>
          <a:p>
            <a:r>
              <a:rPr lang="en-GB" sz="2000" dirty="0">
                <a:hlinkClick r:id="rId2"/>
              </a:rPr>
              <a:t>http://</a:t>
            </a:r>
            <a:r>
              <a:rPr lang="en-GB" sz="2000" dirty="0" smtClean="0">
                <a:hlinkClick r:id="rId2"/>
              </a:rPr>
              <a:t>www.dsm5.org/Pages/Default.aspx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Her Majesty’s Prison Service</a:t>
            </a:r>
          </a:p>
          <a:p>
            <a:r>
              <a:rPr lang="en-GB" sz="2000" dirty="0">
                <a:hlinkClick r:id="rId3"/>
              </a:rPr>
              <a:t>http://</a:t>
            </a:r>
            <a:r>
              <a:rPr lang="en-GB" sz="2000" dirty="0" smtClean="0">
                <a:hlinkClick r:id="rId3"/>
              </a:rPr>
              <a:t>www.justice.gov.uk/about/hmps</a:t>
            </a:r>
            <a:endParaRPr lang="en-GB" sz="2000" dirty="0" smtClean="0"/>
          </a:p>
          <a:p>
            <a:r>
              <a:rPr lang="en-GB" sz="2000" dirty="0" err="1" smtClean="0"/>
              <a:t>Howitt</a:t>
            </a:r>
            <a:r>
              <a:rPr lang="en-GB" sz="2000" dirty="0" smtClean="0"/>
              <a:t>, D. (2006). </a:t>
            </a:r>
            <a:r>
              <a:rPr lang="en-GB" sz="2000" i="1" dirty="0" smtClean="0"/>
              <a:t>Introduction to Forensic &amp; Criminological Psychology</a:t>
            </a:r>
            <a:r>
              <a:rPr lang="en-GB" sz="2000" dirty="0" smtClean="0"/>
              <a:t>, Harlow, Pearson.</a:t>
            </a:r>
            <a:endParaRPr lang="en-GB" sz="2000" dirty="0"/>
          </a:p>
          <a:p>
            <a:r>
              <a:rPr lang="en-GB" sz="2000" dirty="0" err="1" smtClean="0"/>
              <a:t>McMurran</a:t>
            </a:r>
            <a:r>
              <a:rPr lang="en-GB" sz="2000" dirty="0" smtClean="0"/>
              <a:t>, M., </a:t>
            </a:r>
            <a:r>
              <a:rPr lang="en-GB" sz="2000" dirty="0" err="1" smtClean="0"/>
              <a:t>Khalifa</a:t>
            </a:r>
            <a:r>
              <a:rPr lang="en-GB" sz="2000" dirty="0" smtClean="0"/>
              <a:t>, N. &amp; Gibbon, S. (2009). </a:t>
            </a:r>
            <a:r>
              <a:rPr lang="en-GB" sz="2000" i="1" dirty="0" smtClean="0"/>
              <a:t>Forensic Mental Health</a:t>
            </a:r>
            <a:r>
              <a:rPr lang="en-GB" sz="2000" dirty="0" smtClean="0"/>
              <a:t>, Devon, </a:t>
            </a:r>
            <a:r>
              <a:rPr lang="en-GB" sz="2000" dirty="0" err="1" smtClean="0"/>
              <a:t>Willan</a:t>
            </a:r>
            <a:r>
              <a:rPr lang="en-GB" sz="2000" dirty="0" smtClean="0"/>
              <a:t> Publishing.</a:t>
            </a:r>
          </a:p>
          <a:p>
            <a:r>
              <a:rPr lang="en-GB" sz="2000" dirty="0" smtClean="0">
                <a:hlinkClick r:id="rId4"/>
              </a:rPr>
              <a:t>Ministry of Health Act (1983, 2007)</a:t>
            </a:r>
            <a:endParaRPr lang="en-GB" sz="2000" dirty="0">
              <a:hlinkClick r:id="rId4"/>
            </a:endParaRPr>
          </a:p>
          <a:p>
            <a:r>
              <a:rPr lang="en-GB" sz="2000" dirty="0" smtClean="0">
                <a:hlinkClick r:id="rId4"/>
              </a:rPr>
              <a:t>http</a:t>
            </a:r>
            <a:r>
              <a:rPr lang="en-GB" sz="2000" dirty="0">
                <a:hlinkClick r:id="rId4"/>
              </a:rPr>
              <a:t>://</a:t>
            </a:r>
            <a:r>
              <a:rPr lang="en-GB" sz="2000" dirty="0" smtClean="0">
                <a:hlinkClick r:id="rId4"/>
              </a:rPr>
              <a:t>www.legislation.gov.uk/ukpga/2007/12/contents</a:t>
            </a:r>
            <a:endParaRPr lang="en-GB" sz="2000" dirty="0" smtClean="0"/>
          </a:p>
          <a:p>
            <a:r>
              <a:rPr lang="en-GB" sz="2000" dirty="0" smtClean="0"/>
              <a:t>Ministry of Justice</a:t>
            </a:r>
          </a:p>
          <a:p>
            <a:r>
              <a:rPr lang="en-GB" sz="2000" dirty="0">
                <a:hlinkClick r:id="rId5"/>
              </a:rPr>
              <a:t>http://www.justice.gov.uk</a:t>
            </a:r>
            <a:r>
              <a:rPr lang="en-GB" sz="2000" dirty="0" smtClean="0">
                <a:hlinkClick r:id="rId5"/>
              </a:rPr>
              <a:t>/</a:t>
            </a:r>
            <a:endParaRPr lang="en-GB" sz="2000" dirty="0" smtClean="0"/>
          </a:p>
          <a:p>
            <a:r>
              <a:rPr lang="en-GB" sz="2000" dirty="0" smtClean="0"/>
              <a:t>National Probation Service</a:t>
            </a:r>
          </a:p>
          <a:p>
            <a:r>
              <a:rPr lang="en-GB" sz="2000" dirty="0">
                <a:hlinkClick r:id="rId6"/>
              </a:rPr>
              <a:t>http://www.nationalprobationservice.co.uk</a:t>
            </a:r>
            <a:r>
              <a:rPr lang="en-GB" sz="2000" dirty="0" smtClean="0">
                <a:hlinkClick r:id="rId6"/>
              </a:rPr>
              <a:t>/</a:t>
            </a:r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448941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Tuesday 13</a:t>
            </a:r>
            <a:r>
              <a:rPr lang="en-GB" baseline="30000" dirty="0" smtClean="0"/>
              <a:t>th</a:t>
            </a:r>
            <a:r>
              <a:rPr lang="en-GB" dirty="0" smtClean="0"/>
              <a:t> November:</a:t>
            </a:r>
          </a:p>
          <a:p>
            <a:r>
              <a:rPr lang="en-GB" dirty="0" smtClean="0"/>
              <a:t>Theories of Crime: Sexual Offending (part 1)</a:t>
            </a:r>
          </a:p>
          <a:p>
            <a:endParaRPr lang="en-GB" dirty="0" smtClean="0"/>
          </a:p>
          <a:p>
            <a:r>
              <a:rPr lang="en-GB" dirty="0" smtClean="0"/>
              <a:t>Monday 19</a:t>
            </a:r>
            <a:r>
              <a:rPr lang="en-GB" baseline="30000" dirty="0" smtClean="0"/>
              <a:t>th</a:t>
            </a:r>
            <a:r>
              <a:rPr lang="en-GB" dirty="0" smtClean="0"/>
              <a:t> November…NO LECTURE?</a:t>
            </a:r>
          </a:p>
          <a:p>
            <a:endParaRPr lang="en-GB" dirty="0"/>
          </a:p>
          <a:p>
            <a:r>
              <a:rPr lang="en-GB" dirty="0" smtClean="0"/>
              <a:t>Tuesday 20</a:t>
            </a:r>
            <a:r>
              <a:rPr lang="en-GB" baseline="30000" dirty="0" smtClean="0"/>
              <a:t>th</a:t>
            </a:r>
            <a:r>
              <a:rPr lang="en-GB" dirty="0" smtClean="0"/>
              <a:t> November:</a:t>
            </a:r>
          </a:p>
          <a:p>
            <a:r>
              <a:rPr lang="en-GB" dirty="0" smtClean="0"/>
              <a:t>Violent &amp; Sexual Offending (part 2)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Lectures…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88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Definition of Mental Disorder</a:t>
            </a:r>
          </a:p>
          <a:p>
            <a:endParaRPr lang="en-GB" dirty="0"/>
          </a:p>
          <a:p>
            <a:r>
              <a:rPr lang="en-GB" b="1" dirty="0" smtClean="0"/>
              <a:t>Mental Health Act (1983)</a:t>
            </a:r>
          </a:p>
          <a:p>
            <a:r>
              <a:rPr lang="en-GB" dirty="0" smtClean="0"/>
              <a:t>Four legal categories of mental disorder included: Mental Illness, Psychopathic Disorder, Mental Impairment, Severe Mental Impairment. </a:t>
            </a:r>
            <a:r>
              <a:rPr lang="en-GB" dirty="0" err="1" smtClean="0"/>
              <a:t>N.b.</a:t>
            </a:r>
            <a:r>
              <a:rPr lang="en-GB" dirty="0" smtClean="0"/>
              <a:t> Mental Illness not defined under the Act.</a:t>
            </a:r>
          </a:p>
          <a:p>
            <a:endParaRPr lang="en-GB" dirty="0" smtClean="0"/>
          </a:p>
          <a:p>
            <a:r>
              <a:rPr lang="en-GB" b="1" dirty="0" smtClean="0"/>
              <a:t>Mental Health Act (2007)</a:t>
            </a:r>
          </a:p>
          <a:p>
            <a:r>
              <a:rPr lang="en-GB" dirty="0" smtClean="0"/>
              <a:t>Single definition of mental disorder “any disorder or disability of the mind”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Legal definitions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997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Mental Health Professionals use one of two most commonly used diagnostic systems:</a:t>
            </a:r>
          </a:p>
          <a:p>
            <a:endParaRPr lang="en-GB" sz="2400" dirty="0"/>
          </a:p>
          <a:p>
            <a:r>
              <a:rPr lang="en-GB" sz="2400" b="1" dirty="0" smtClean="0"/>
              <a:t>International Classification of Diseases </a:t>
            </a:r>
            <a:r>
              <a:rPr lang="en-GB" sz="2400" dirty="0" smtClean="0"/>
              <a:t>10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edition (</a:t>
            </a:r>
            <a:r>
              <a:rPr lang="en-GB" sz="2400" b="1" dirty="0" smtClean="0"/>
              <a:t>ICD-10</a:t>
            </a:r>
            <a:r>
              <a:rPr lang="en-GB" sz="2400" dirty="0" smtClean="0"/>
              <a:t>, World Health Organisation 1992)</a:t>
            </a:r>
          </a:p>
          <a:p>
            <a:endParaRPr lang="en-GB" sz="2400" dirty="0" smtClean="0"/>
          </a:p>
          <a:p>
            <a:r>
              <a:rPr lang="en-GB" sz="2400" b="1" dirty="0" smtClean="0"/>
              <a:t>Diagnostic &amp; Statistical Manual of Mental Disorders</a:t>
            </a:r>
            <a:r>
              <a:rPr lang="en-GB" sz="2400" dirty="0" smtClean="0"/>
              <a:t>– 4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revision (</a:t>
            </a:r>
            <a:r>
              <a:rPr lang="en-GB" sz="2400" b="1" dirty="0" smtClean="0"/>
              <a:t>DSM-IV</a:t>
            </a:r>
            <a:r>
              <a:rPr lang="en-GB" sz="2400" dirty="0" smtClean="0"/>
              <a:t>, American Psychiatric Association, 1994)</a:t>
            </a:r>
          </a:p>
          <a:p>
            <a:r>
              <a:rPr lang="en-GB" sz="2400" dirty="0" smtClean="0"/>
              <a:t>DSM-5 (due to be published in May 2013)</a:t>
            </a:r>
          </a:p>
          <a:p>
            <a:endParaRPr lang="en-GB" sz="2400" dirty="0" smtClean="0"/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www.dsm5.org/Pages/Default.aspx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en-GB" dirty="0"/>
              <a:t>Different types of mental illness/ disorder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083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Schizophrenia</a:t>
            </a:r>
          </a:p>
          <a:p>
            <a:r>
              <a:rPr lang="en-GB" dirty="0" smtClean="0"/>
              <a:t>Bipolar Affective Disorders</a:t>
            </a:r>
            <a:endParaRPr lang="en-GB" dirty="0"/>
          </a:p>
          <a:p>
            <a:r>
              <a:rPr lang="en-GB" dirty="0"/>
              <a:t>Depression</a:t>
            </a:r>
          </a:p>
          <a:p>
            <a:r>
              <a:rPr lang="en-GB" dirty="0"/>
              <a:t>Neurosis</a:t>
            </a:r>
          </a:p>
          <a:p>
            <a:r>
              <a:rPr lang="en-GB" dirty="0"/>
              <a:t>Personality Disorders</a:t>
            </a:r>
          </a:p>
          <a:p>
            <a:r>
              <a:rPr lang="en-GB" dirty="0"/>
              <a:t>Psychopathy</a:t>
            </a:r>
          </a:p>
          <a:p>
            <a:r>
              <a:rPr lang="en-GB" dirty="0"/>
              <a:t>Substance Abuse Disorders</a:t>
            </a:r>
          </a:p>
          <a:p>
            <a:r>
              <a:rPr lang="en-GB" dirty="0"/>
              <a:t>Learning Disability</a:t>
            </a:r>
          </a:p>
          <a:p>
            <a:r>
              <a:rPr lang="en-GB" dirty="0"/>
              <a:t>Disorders of Sexual Preference (</a:t>
            </a:r>
            <a:r>
              <a:rPr lang="en-GB" dirty="0" err="1"/>
              <a:t>Paraphilias</a:t>
            </a:r>
            <a:r>
              <a:rPr lang="en-GB" dirty="0"/>
              <a:t>)</a:t>
            </a:r>
          </a:p>
          <a:p>
            <a:endParaRPr lang="en-GB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en-GB" dirty="0"/>
              <a:t>Different types of mental illness/ disorder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88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Neurotic disorders (mild/ moderate in severity)</a:t>
            </a:r>
          </a:p>
          <a:p>
            <a:r>
              <a:rPr lang="en-GB" dirty="0" smtClean="0"/>
              <a:t>low mood, excessive anxiety &amp; worry.</a:t>
            </a:r>
          </a:p>
          <a:p>
            <a:endParaRPr lang="en-GB" dirty="0"/>
          </a:p>
          <a:p>
            <a:r>
              <a:rPr lang="en-GB" dirty="0" smtClean="0"/>
              <a:t>Anxiety disorders</a:t>
            </a:r>
          </a:p>
          <a:p>
            <a:r>
              <a:rPr lang="en-GB" dirty="0" smtClean="0"/>
              <a:t>Phobias</a:t>
            </a:r>
          </a:p>
          <a:p>
            <a:r>
              <a:rPr lang="en-GB" dirty="0" smtClean="0"/>
              <a:t>Excessive-Compulsive Disorder</a:t>
            </a:r>
          </a:p>
          <a:p>
            <a:r>
              <a:rPr lang="en-GB" dirty="0" smtClean="0"/>
              <a:t>Depression</a:t>
            </a:r>
          </a:p>
          <a:p>
            <a:endParaRPr lang="en-GB" dirty="0"/>
          </a:p>
          <a:p>
            <a:r>
              <a:rPr lang="en-GB" dirty="0" smtClean="0"/>
              <a:t>Insight – patient is usually aware he is unwell &amp; needs treatment.</a:t>
            </a:r>
          </a:p>
          <a:p>
            <a:endParaRPr lang="en-GB" dirty="0" smtClean="0"/>
          </a:p>
          <a:p>
            <a:r>
              <a:rPr lang="en-GB" dirty="0" smtClean="0"/>
              <a:t>Can mostly function in society with  treatment from GP &amp; primary healthcare services.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Common types of mental illness/ disorder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904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In the past referred to as ‘psychotic disorders’</a:t>
            </a:r>
          </a:p>
          <a:p>
            <a:endParaRPr lang="en-GB" dirty="0" smtClean="0"/>
          </a:p>
          <a:p>
            <a:r>
              <a:rPr lang="en-GB" b="1" dirty="0" smtClean="0"/>
              <a:t>Schizophrenia &amp; Bipolar affective disorder </a:t>
            </a:r>
            <a:r>
              <a:rPr lang="en-GB" dirty="0" smtClean="0"/>
              <a:t>are the most common in specialist forensic mental health settings (</a:t>
            </a:r>
            <a:r>
              <a:rPr lang="en-GB" dirty="0" err="1" smtClean="0"/>
              <a:t>McMurran</a:t>
            </a:r>
            <a:r>
              <a:rPr lang="en-GB" dirty="0" smtClean="0"/>
              <a:t> et al , 2009).</a:t>
            </a:r>
          </a:p>
          <a:p>
            <a:endParaRPr lang="en-GB" dirty="0" smtClean="0"/>
          </a:p>
          <a:p>
            <a:r>
              <a:rPr lang="en-GB" dirty="0" smtClean="0"/>
              <a:t>Prolonged periods of illness</a:t>
            </a:r>
          </a:p>
          <a:p>
            <a:endParaRPr lang="en-GB" dirty="0" smtClean="0"/>
          </a:p>
          <a:p>
            <a:r>
              <a:rPr lang="en-GB" dirty="0" smtClean="0"/>
              <a:t>Sufferer loses contact with reality in some way &amp; experiences symptoms such as hallucinations &amp; delusions.</a:t>
            </a:r>
          </a:p>
          <a:p>
            <a:endParaRPr lang="en-GB" dirty="0" smtClean="0"/>
          </a:p>
          <a:p>
            <a:r>
              <a:rPr lang="en-GB" dirty="0" smtClean="0"/>
              <a:t>Sufferer loses insight, so may be unaware that he is unwell.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Severe mental </a:t>
            </a:r>
            <a:r>
              <a:rPr lang="en-GB" dirty="0"/>
              <a:t>illness/ disorder</a:t>
            </a:r>
          </a:p>
        </p:txBody>
      </p:sp>
    </p:spTree>
    <p:extLst>
      <p:ext uri="{BB962C8B-B14F-4D97-AF65-F5344CB8AC3E}">
        <p14:creationId xmlns:p14="http://schemas.microsoft.com/office/powerpoint/2010/main" val="2207280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 smtClean="0"/>
              <a:t>Complex chronic mental illness characterised by disturbances in thinking, emotion, behaviour &amp; perception (</a:t>
            </a:r>
            <a:r>
              <a:rPr lang="en-GB" sz="2400" dirty="0" err="1" smtClean="0"/>
              <a:t>McMurran</a:t>
            </a:r>
            <a:r>
              <a:rPr lang="en-GB" sz="2400" dirty="0" smtClean="0"/>
              <a:t> et al, 2009)</a:t>
            </a:r>
          </a:p>
          <a:p>
            <a:endParaRPr lang="en-GB" sz="2400" dirty="0"/>
          </a:p>
          <a:p>
            <a:r>
              <a:rPr lang="en-GB" sz="2400" dirty="0" smtClean="0"/>
              <a:t>Prevalence of schizophrenia – 1% of the British population (</a:t>
            </a:r>
            <a:r>
              <a:rPr lang="en-GB" sz="2400" dirty="0" err="1" smtClean="0"/>
              <a:t>Perala</a:t>
            </a:r>
            <a:r>
              <a:rPr lang="en-GB" sz="2400" dirty="0" smtClean="0"/>
              <a:t> et al, 2007).Onset usually between age 15 &amp; 45 years.</a:t>
            </a:r>
          </a:p>
          <a:p>
            <a:r>
              <a:rPr lang="en-GB" sz="2400" dirty="0" smtClean="0"/>
              <a:t>Positive symptoms (those present) – hallucinations &amp; delusions. Respond well to anti-psychotic medication.</a:t>
            </a:r>
          </a:p>
          <a:p>
            <a:r>
              <a:rPr lang="en-GB" sz="2400" dirty="0" smtClean="0"/>
              <a:t>Negative symptoms (absent) – apathy, social withdrawal, slowness, poor self-care.</a:t>
            </a:r>
          </a:p>
          <a:p>
            <a:r>
              <a:rPr lang="en-GB" sz="2400" dirty="0"/>
              <a:t>Paranoid Schizophrenia is the most common in the UK.</a:t>
            </a:r>
          </a:p>
          <a:p>
            <a:endParaRPr lang="en-GB" sz="2400" dirty="0" smtClean="0"/>
          </a:p>
          <a:p>
            <a:endParaRPr lang="en-GB" b="1" dirty="0"/>
          </a:p>
          <a:p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Schizophrenia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361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1666</Words>
  <Application>Microsoft Office PowerPoint</Application>
  <PresentationFormat>On-screen Show (4:3)</PresentationFormat>
  <Paragraphs>279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Concourse</vt:lpstr>
      <vt:lpstr> Mental Illness &amp; Crime Key Issues &amp; Debates (part 2) Dr Ann Henry</vt:lpstr>
      <vt:lpstr>Recap re Lecture 1(last week)</vt:lpstr>
      <vt:lpstr>Lecture Overview</vt:lpstr>
      <vt:lpstr>Legal definitions</vt:lpstr>
      <vt:lpstr>Different types of mental illness/ disorder </vt:lpstr>
      <vt:lpstr>Different types of mental illness/ disorder </vt:lpstr>
      <vt:lpstr>Common types of mental illness/ disorder</vt:lpstr>
      <vt:lpstr>Severe mental illness/ disorder</vt:lpstr>
      <vt:lpstr> Schizophrenia </vt:lpstr>
      <vt:lpstr>Schizophrenia </vt:lpstr>
      <vt:lpstr>Bipolar affective disorder</vt:lpstr>
      <vt:lpstr>Depression</vt:lpstr>
      <vt:lpstr>Personality Disorders </vt:lpstr>
      <vt:lpstr>Personality Disorder &amp; Offending</vt:lpstr>
      <vt:lpstr>Birmingham (2003, cited in McMurran et al, 2009)</vt:lpstr>
      <vt:lpstr>Psychopathy</vt:lpstr>
      <vt:lpstr>Psychopathy</vt:lpstr>
      <vt:lpstr>Dangerous &amp; Severe Personality Disorder (DSPD)</vt:lpstr>
      <vt:lpstr>Substance Abuse Disorders </vt:lpstr>
      <vt:lpstr>Learning Disability </vt:lpstr>
      <vt:lpstr>Criminal Justice System</vt:lpstr>
      <vt:lpstr>PowerPoint Presentation</vt:lpstr>
      <vt:lpstr>Criminal Justice System</vt:lpstr>
      <vt:lpstr>Criminal Justice System</vt:lpstr>
      <vt:lpstr>Interventions in Prisons &amp; Probation Services</vt:lpstr>
      <vt:lpstr>Interventions: working with offenders in mental health settings </vt:lpstr>
      <vt:lpstr>Interventions: working with offenders in mental health settings </vt:lpstr>
      <vt:lpstr>Interventions: working with offenders in mental health settings </vt:lpstr>
      <vt:lpstr>Interventions: working with offenders in mental health settings</vt:lpstr>
      <vt:lpstr>Summary of Lecture</vt:lpstr>
      <vt:lpstr>Useful references &amp; websites</vt:lpstr>
      <vt:lpstr>Next Lectures…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Illness &amp; Crime Key Issues &amp; Debates (part 2) Dr Ann Henry</dc:title>
  <dc:creator>Ann Henry</dc:creator>
  <cp:lastModifiedBy>Graham Hole</cp:lastModifiedBy>
  <cp:revision>133</cp:revision>
  <cp:lastPrinted>2012-11-08T17:07:27Z</cp:lastPrinted>
  <dcterms:created xsi:type="dcterms:W3CDTF">2012-11-08T14:33:50Z</dcterms:created>
  <dcterms:modified xsi:type="dcterms:W3CDTF">2012-11-13T11:07:45Z</dcterms:modified>
</cp:coreProperties>
</file>