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94" r:id="rId1"/>
  </p:sldMasterIdLst>
  <p:notesMasterIdLst>
    <p:notesMasterId r:id="rId26"/>
  </p:notesMasterIdLst>
  <p:handoutMasterIdLst>
    <p:handoutMasterId r:id="rId27"/>
  </p:handoutMasterIdLst>
  <p:sldIdLst>
    <p:sldId id="256" r:id="rId2"/>
    <p:sldId id="257" r:id="rId3"/>
    <p:sldId id="258" r:id="rId4"/>
    <p:sldId id="259" r:id="rId5"/>
    <p:sldId id="264" r:id="rId6"/>
    <p:sldId id="288" r:id="rId7"/>
    <p:sldId id="278" r:id="rId8"/>
    <p:sldId id="279" r:id="rId9"/>
    <p:sldId id="284" r:id="rId10"/>
    <p:sldId id="280" r:id="rId11"/>
    <p:sldId id="283" r:id="rId12"/>
    <p:sldId id="261" r:id="rId13"/>
    <p:sldId id="293" r:id="rId14"/>
    <p:sldId id="295" r:id="rId15"/>
    <p:sldId id="292" r:id="rId16"/>
    <p:sldId id="271" r:id="rId17"/>
    <p:sldId id="272" r:id="rId18"/>
    <p:sldId id="273" r:id="rId19"/>
    <p:sldId id="290" r:id="rId20"/>
    <p:sldId id="274" r:id="rId21"/>
    <p:sldId id="285" r:id="rId22"/>
    <p:sldId id="277" r:id="rId23"/>
    <p:sldId id="276" r:id="rId24"/>
    <p:sldId id="287"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013"/>
    <a:srgbClr val="FF33CC"/>
    <a:srgbClr val="4B731F"/>
    <a:srgbClr val="D6D6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80357" autoAdjust="0"/>
  </p:normalViewPr>
  <p:slideViewPr>
    <p:cSldViewPr>
      <p:cViewPr>
        <p:scale>
          <a:sx n="60" d="100"/>
          <a:sy n="60" d="100"/>
        </p:scale>
        <p:origin x="-3090"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6824D-DF28-4CB6-805E-920905774FB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GB"/>
        </a:p>
      </dgm:t>
    </dgm:pt>
    <dgm:pt modelId="{9FADAA39-70BE-4888-A1B9-905689BE6889}">
      <dgm:prSet phldrT="[Text]" custT="1"/>
      <dgm:spPr/>
      <dgm:t>
        <a:bodyPr/>
        <a:lstStyle/>
        <a:p>
          <a:r>
            <a:rPr lang="en-GB" sz="2000" dirty="0" smtClean="0">
              <a:latin typeface="Calibri" pitchFamily="34" charset="0"/>
            </a:rPr>
            <a:t>Early experience </a:t>
          </a:r>
          <a:endParaRPr lang="en-GB" sz="2000" dirty="0">
            <a:latin typeface="Calibri" pitchFamily="34" charset="0"/>
          </a:endParaRPr>
        </a:p>
      </dgm:t>
    </dgm:pt>
    <dgm:pt modelId="{979E124E-7FEB-4368-B0F6-003298045F0D}" type="parTrans" cxnId="{9B7DAAD1-4F0B-41A7-852E-55C3712C9BAA}">
      <dgm:prSet/>
      <dgm:spPr/>
      <dgm:t>
        <a:bodyPr/>
        <a:lstStyle/>
        <a:p>
          <a:endParaRPr lang="en-GB"/>
        </a:p>
      </dgm:t>
    </dgm:pt>
    <dgm:pt modelId="{6E76ABC7-2E6A-4E55-9F34-786A3A78DBC7}" type="sibTrans" cxnId="{9B7DAAD1-4F0B-41A7-852E-55C3712C9BAA}">
      <dgm:prSet/>
      <dgm:spPr/>
      <dgm:t>
        <a:bodyPr/>
        <a:lstStyle/>
        <a:p>
          <a:endParaRPr lang="en-GB"/>
        </a:p>
      </dgm:t>
    </dgm:pt>
    <dgm:pt modelId="{99929B18-CF18-4264-994A-C38D298FB119}">
      <dgm:prSet phldrT="[Text]" custT="1"/>
      <dgm:spPr/>
      <dgm:t>
        <a:bodyPr/>
        <a:lstStyle/>
        <a:p>
          <a:r>
            <a:rPr lang="en-GB" sz="1900" dirty="0" smtClean="0">
              <a:latin typeface="Calibri" pitchFamily="34" charset="0"/>
            </a:rPr>
            <a:t>e.g. rejection and criticism from parents</a:t>
          </a:r>
          <a:endParaRPr lang="en-GB" sz="1900" dirty="0">
            <a:latin typeface="Calibri" pitchFamily="34" charset="0"/>
          </a:endParaRPr>
        </a:p>
      </dgm:t>
    </dgm:pt>
    <dgm:pt modelId="{8B5B85AA-02E5-4645-932F-0D482426679D}" type="parTrans" cxnId="{B36CCB64-9373-48C5-AA8D-C53C12CB8921}">
      <dgm:prSet/>
      <dgm:spPr/>
      <dgm:t>
        <a:bodyPr/>
        <a:lstStyle/>
        <a:p>
          <a:endParaRPr lang="en-GB"/>
        </a:p>
      </dgm:t>
    </dgm:pt>
    <dgm:pt modelId="{B87FA706-C360-4FDC-862B-76ED6D4DF8AC}" type="sibTrans" cxnId="{B36CCB64-9373-48C5-AA8D-C53C12CB8921}">
      <dgm:prSet/>
      <dgm:spPr/>
      <dgm:t>
        <a:bodyPr/>
        <a:lstStyle/>
        <a:p>
          <a:endParaRPr lang="en-GB"/>
        </a:p>
      </dgm:t>
    </dgm:pt>
    <dgm:pt modelId="{53744825-3469-4D80-B59E-E1257E6C6181}">
      <dgm:prSet phldrT="[Text]" custT="1"/>
      <dgm:spPr/>
      <dgm:t>
        <a:bodyPr/>
        <a:lstStyle/>
        <a:p>
          <a:r>
            <a:rPr lang="en-GB" sz="2000" dirty="0" smtClean="0">
              <a:latin typeface="Calibri" pitchFamily="34" charset="0"/>
            </a:rPr>
            <a:t>Negative core beliefs/schemas</a:t>
          </a:r>
          <a:endParaRPr lang="en-GB" sz="2000" dirty="0">
            <a:latin typeface="Calibri" pitchFamily="34" charset="0"/>
          </a:endParaRPr>
        </a:p>
      </dgm:t>
    </dgm:pt>
    <dgm:pt modelId="{B1EDCA9C-B5B7-4204-84B7-ECFCEF4D6A50}" type="parTrans" cxnId="{D7EE5B32-2C1F-43A4-AFD0-BEE60D11F0CE}">
      <dgm:prSet/>
      <dgm:spPr/>
      <dgm:t>
        <a:bodyPr/>
        <a:lstStyle/>
        <a:p>
          <a:endParaRPr lang="en-GB"/>
        </a:p>
      </dgm:t>
    </dgm:pt>
    <dgm:pt modelId="{9E1261EF-FDCD-4D59-A439-2FFE6312531E}" type="sibTrans" cxnId="{D7EE5B32-2C1F-43A4-AFD0-BEE60D11F0CE}">
      <dgm:prSet/>
      <dgm:spPr/>
      <dgm:t>
        <a:bodyPr/>
        <a:lstStyle/>
        <a:p>
          <a:endParaRPr lang="en-GB"/>
        </a:p>
      </dgm:t>
    </dgm:pt>
    <dgm:pt modelId="{A7F4B96F-6776-493F-8216-AA54EEDCB993}">
      <dgm:prSet phldrT="[Text]"/>
      <dgm:spPr/>
      <dgm:t>
        <a:bodyPr/>
        <a:lstStyle/>
        <a:p>
          <a:r>
            <a:rPr lang="en-GB" dirty="0" smtClean="0">
              <a:latin typeface="Calibri" pitchFamily="34" charset="0"/>
            </a:rPr>
            <a:t>I am incompetent</a:t>
          </a:r>
          <a:endParaRPr lang="en-GB" dirty="0">
            <a:latin typeface="Calibri" pitchFamily="34" charset="0"/>
          </a:endParaRPr>
        </a:p>
      </dgm:t>
    </dgm:pt>
    <dgm:pt modelId="{AAF7D40F-EFC8-4798-9AAB-094CB841E1CE}" type="parTrans" cxnId="{8A8E6F91-9AAB-4946-A7C1-9D3C7E18828F}">
      <dgm:prSet/>
      <dgm:spPr/>
      <dgm:t>
        <a:bodyPr/>
        <a:lstStyle/>
        <a:p>
          <a:endParaRPr lang="en-GB"/>
        </a:p>
      </dgm:t>
    </dgm:pt>
    <dgm:pt modelId="{D7B2D566-819D-4544-90F8-3D0E44090319}" type="sibTrans" cxnId="{8A8E6F91-9AAB-4946-A7C1-9D3C7E18828F}">
      <dgm:prSet/>
      <dgm:spPr/>
      <dgm:t>
        <a:bodyPr/>
        <a:lstStyle/>
        <a:p>
          <a:endParaRPr lang="en-GB"/>
        </a:p>
      </dgm:t>
    </dgm:pt>
    <dgm:pt modelId="{0CF71226-D884-41C4-AB02-147F50BE3A18}">
      <dgm:prSet phldrT="[Text]" custT="1"/>
      <dgm:spPr/>
      <dgm:t>
        <a:bodyPr/>
        <a:lstStyle/>
        <a:p>
          <a:r>
            <a:rPr lang="en-GB" sz="2000" dirty="0" smtClean="0">
              <a:latin typeface="Calibri" pitchFamily="34" charset="0"/>
            </a:rPr>
            <a:t>Negative life event</a:t>
          </a:r>
          <a:endParaRPr lang="en-GB" sz="2000" dirty="0">
            <a:latin typeface="Calibri" pitchFamily="34" charset="0"/>
          </a:endParaRPr>
        </a:p>
      </dgm:t>
    </dgm:pt>
    <dgm:pt modelId="{389C6547-BA66-4F1E-BED5-B87599CC1549}" type="parTrans" cxnId="{007A8EDD-D164-4A14-AE15-D7C3C7641631}">
      <dgm:prSet/>
      <dgm:spPr/>
      <dgm:t>
        <a:bodyPr/>
        <a:lstStyle/>
        <a:p>
          <a:endParaRPr lang="en-GB"/>
        </a:p>
      </dgm:t>
    </dgm:pt>
    <dgm:pt modelId="{60E33A19-87F5-42FF-B852-EF87B4BCC109}" type="sibTrans" cxnId="{007A8EDD-D164-4A14-AE15-D7C3C7641631}">
      <dgm:prSet/>
      <dgm:spPr/>
      <dgm:t>
        <a:bodyPr/>
        <a:lstStyle/>
        <a:p>
          <a:endParaRPr lang="en-GB"/>
        </a:p>
      </dgm:t>
    </dgm:pt>
    <dgm:pt modelId="{98BC26A5-F94A-4B2B-9C91-8AB2BA96A52B}">
      <dgm:prSet phldrT="[Text]"/>
      <dgm:spPr/>
      <dgm:t>
        <a:bodyPr/>
        <a:lstStyle/>
        <a:p>
          <a:endParaRPr lang="en-GB" dirty="0"/>
        </a:p>
      </dgm:t>
    </dgm:pt>
    <dgm:pt modelId="{CE6EF4A0-0EE0-4D94-8811-D4FAA1CD8FA5}" type="parTrans" cxnId="{1372E95C-217B-40B7-85BB-F3F91728FB55}">
      <dgm:prSet/>
      <dgm:spPr/>
      <dgm:t>
        <a:bodyPr/>
        <a:lstStyle/>
        <a:p>
          <a:endParaRPr lang="en-GB"/>
        </a:p>
      </dgm:t>
    </dgm:pt>
    <dgm:pt modelId="{3A7843EC-E670-4C23-A08F-4E1DE631C739}" type="sibTrans" cxnId="{1372E95C-217B-40B7-85BB-F3F91728FB55}">
      <dgm:prSet/>
      <dgm:spPr/>
      <dgm:t>
        <a:bodyPr/>
        <a:lstStyle/>
        <a:p>
          <a:endParaRPr lang="en-GB"/>
        </a:p>
      </dgm:t>
    </dgm:pt>
    <dgm:pt modelId="{B3EFF3D9-2705-4991-A897-576A7E3314DD}">
      <dgm:prSet phldrT="[Text]" custT="1"/>
      <dgm:spPr/>
      <dgm:t>
        <a:bodyPr/>
        <a:lstStyle/>
        <a:p>
          <a:r>
            <a:rPr lang="en-GB" sz="2000" dirty="0" smtClean="0">
              <a:latin typeface="Calibri" pitchFamily="34" charset="0"/>
            </a:rPr>
            <a:t>Activation</a:t>
          </a:r>
          <a:r>
            <a:rPr lang="en-GB" sz="2000" baseline="0" dirty="0" smtClean="0">
              <a:latin typeface="Calibri" pitchFamily="34" charset="0"/>
            </a:rPr>
            <a:t> of schema</a:t>
          </a:r>
          <a:endParaRPr lang="en-GB" sz="2000" dirty="0">
            <a:latin typeface="Calibri" pitchFamily="34" charset="0"/>
          </a:endParaRPr>
        </a:p>
      </dgm:t>
    </dgm:pt>
    <dgm:pt modelId="{0A7C6347-6848-4E38-A1E0-7DC4B891B6D8}" type="parTrans" cxnId="{09298010-8A43-451A-9BFE-FB4E9BDEEDCC}">
      <dgm:prSet/>
      <dgm:spPr/>
      <dgm:t>
        <a:bodyPr/>
        <a:lstStyle/>
        <a:p>
          <a:endParaRPr lang="en-GB"/>
        </a:p>
      </dgm:t>
    </dgm:pt>
    <dgm:pt modelId="{98E6E94E-2021-421F-B551-A789AA0F04AC}" type="sibTrans" cxnId="{09298010-8A43-451A-9BFE-FB4E9BDEEDCC}">
      <dgm:prSet/>
      <dgm:spPr/>
      <dgm:t>
        <a:bodyPr/>
        <a:lstStyle/>
        <a:p>
          <a:endParaRPr lang="en-GB"/>
        </a:p>
      </dgm:t>
    </dgm:pt>
    <dgm:pt modelId="{500AFF4C-7025-457A-952A-0E5D6916815B}" type="pres">
      <dgm:prSet presAssocID="{0936824D-DF28-4CB6-805E-920905774FB2}" presName="rootnode" presStyleCnt="0">
        <dgm:presLayoutVars>
          <dgm:chMax/>
          <dgm:chPref/>
          <dgm:dir/>
          <dgm:animLvl val="lvl"/>
        </dgm:presLayoutVars>
      </dgm:prSet>
      <dgm:spPr/>
      <dgm:t>
        <a:bodyPr/>
        <a:lstStyle/>
        <a:p>
          <a:endParaRPr lang="en-GB"/>
        </a:p>
      </dgm:t>
    </dgm:pt>
    <dgm:pt modelId="{91A9E417-30BF-4470-8577-D7F0F3A2A7BD}" type="pres">
      <dgm:prSet presAssocID="{9FADAA39-70BE-4888-A1B9-905689BE6889}" presName="composite" presStyleCnt="0"/>
      <dgm:spPr/>
    </dgm:pt>
    <dgm:pt modelId="{EBB5D123-1051-4DA6-8B73-190E412A306E}" type="pres">
      <dgm:prSet presAssocID="{9FADAA39-70BE-4888-A1B9-905689BE6889}" presName="bentUpArrow1" presStyleLbl="alignImgPlace1" presStyleIdx="0" presStyleCnt="3" custScaleX="41956" custScaleY="30742" custLinFactY="-23858" custLinFactNeighborX="-12657" custLinFactNeighborY="-100000"/>
      <dgm:spPr/>
      <dgm:t>
        <a:bodyPr/>
        <a:lstStyle/>
        <a:p>
          <a:endParaRPr lang="en-GB"/>
        </a:p>
      </dgm:t>
    </dgm:pt>
    <dgm:pt modelId="{499BACB4-9A84-410A-880E-90453FCE74DA}" type="pres">
      <dgm:prSet presAssocID="{9FADAA39-70BE-4888-A1B9-905689BE6889}" presName="ParentText" presStyleLbl="node1" presStyleIdx="0" presStyleCnt="4" custScaleY="30832" custLinFactNeighborX="-43" custLinFactNeighborY="-49110">
        <dgm:presLayoutVars>
          <dgm:chMax val="1"/>
          <dgm:chPref val="1"/>
          <dgm:bulletEnabled val="1"/>
        </dgm:presLayoutVars>
      </dgm:prSet>
      <dgm:spPr/>
      <dgm:t>
        <a:bodyPr/>
        <a:lstStyle/>
        <a:p>
          <a:endParaRPr lang="en-GB"/>
        </a:p>
      </dgm:t>
    </dgm:pt>
    <dgm:pt modelId="{DF1D6C89-019E-4755-A0C5-B2DAD6B32912}" type="pres">
      <dgm:prSet presAssocID="{9FADAA39-70BE-4888-A1B9-905689BE6889}" presName="ChildText" presStyleLbl="revTx" presStyleIdx="0" presStyleCnt="3" custScaleY="55376" custLinFactNeighborX="6465" custLinFactNeighborY="-64309">
        <dgm:presLayoutVars>
          <dgm:chMax val="0"/>
          <dgm:chPref val="0"/>
          <dgm:bulletEnabled val="1"/>
        </dgm:presLayoutVars>
      </dgm:prSet>
      <dgm:spPr/>
      <dgm:t>
        <a:bodyPr/>
        <a:lstStyle/>
        <a:p>
          <a:endParaRPr lang="en-GB"/>
        </a:p>
      </dgm:t>
    </dgm:pt>
    <dgm:pt modelId="{5AC3E64A-9292-42A5-A54A-4A595ECF1143}" type="pres">
      <dgm:prSet presAssocID="{6E76ABC7-2E6A-4E55-9F34-786A3A78DBC7}" presName="sibTrans" presStyleCnt="0"/>
      <dgm:spPr/>
    </dgm:pt>
    <dgm:pt modelId="{BD3FA703-3B4C-46D9-B91F-129A8B7DDE2D}" type="pres">
      <dgm:prSet presAssocID="{53744825-3469-4D80-B59E-E1257E6C6181}" presName="composite" presStyleCnt="0"/>
      <dgm:spPr/>
    </dgm:pt>
    <dgm:pt modelId="{6CD0EB72-67E5-490A-8A52-0DAED527D526}" type="pres">
      <dgm:prSet presAssocID="{53744825-3469-4D80-B59E-E1257E6C6181}" presName="bentUpArrow1" presStyleLbl="alignImgPlace1" presStyleIdx="1" presStyleCnt="3" custScaleX="68558" custScaleY="16558" custLinFactY="-66139" custLinFactNeighborX="-30392" custLinFactNeighborY="-100000"/>
      <dgm:spPr/>
    </dgm:pt>
    <dgm:pt modelId="{F937AFAB-D319-4757-B51D-360753A114E7}" type="pres">
      <dgm:prSet presAssocID="{53744825-3469-4D80-B59E-E1257E6C6181}" presName="ParentText" presStyleLbl="node1" presStyleIdx="1" presStyleCnt="4" custScaleY="36857" custLinFactNeighborX="-28209" custLinFactNeighborY="-46051">
        <dgm:presLayoutVars>
          <dgm:chMax val="1"/>
          <dgm:chPref val="1"/>
          <dgm:bulletEnabled val="1"/>
        </dgm:presLayoutVars>
      </dgm:prSet>
      <dgm:spPr/>
      <dgm:t>
        <a:bodyPr/>
        <a:lstStyle/>
        <a:p>
          <a:endParaRPr lang="en-GB"/>
        </a:p>
      </dgm:t>
    </dgm:pt>
    <dgm:pt modelId="{2324B1DA-850E-4A64-95D5-33194DDEB4CF}" type="pres">
      <dgm:prSet presAssocID="{53744825-3469-4D80-B59E-E1257E6C6181}" presName="ChildText" presStyleLbl="revTx" presStyleIdx="1" presStyleCnt="3" custScaleY="57891" custLinFactNeighborX="-35854" custLinFactNeighborY="-48219">
        <dgm:presLayoutVars>
          <dgm:chMax val="0"/>
          <dgm:chPref val="0"/>
          <dgm:bulletEnabled val="1"/>
        </dgm:presLayoutVars>
      </dgm:prSet>
      <dgm:spPr/>
      <dgm:t>
        <a:bodyPr/>
        <a:lstStyle/>
        <a:p>
          <a:endParaRPr lang="en-GB"/>
        </a:p>
      </dgm:t>
    </dgm:pt>
    <dgm:pt modelId="{CCF36DD4-FA3D-4A25-A797-A1EC70539D5B}" type="pres">
      <dgm:prSet presAssocID="{9E1261EF-FDCD-4D59-A439-2FFE6312531E}" presName="sibTrans" presStyleCnt="0"/>
      <dgm:spPr/>
    </dgm:pt>
    <dgm:pt modelId="{85EECCEB-6CB8-41D2-894B-5CFAB1057E42}" type="pres">
      <dgm:prSet presAssocID="{0CF71226-D884-41C4-AB02-147F50BE3A18}" presName="composite" presStyleCnt="0"/>
      <dgm:spPr/>
    </dgm:pt>
    <dgm:pt modelId="{D13C5E2D-4A09-4BEE-B148-8990BD0FDE8C}" type="pres">
      <dgm:prSet presAssocID="{0CF71226-D884-41C4-AB02-147F50BE3A18}" presName="bentUpArrow1" presStyleLbl="alignImgPlace1" presStyleIdx="2" presStyleCnt="3" custScaleX="50337" custScaleY="28518" custLinFactY="-75938" custLinFactNeighborX="-45769" custLinFactNeighborY="-100000"/>
      <dgm:spPr/>
    </dgm:pt>
    <dgm:pt modelId="{E47B487C-0CBF-48EE-BDD8-9FA16C5B9E08}" type="pres">
      <dgm:prSet presAssocID="{0CF71226-D884-41C4-AB02-147F50BE3A18}" presName="ParentText" presStyleLbl="node1" presStyleIdx="2" presStyleCnt="4" custScaleY="26489" custLinFactNeighborX="-44099" custLinFactNeighborY="-57127">
        <dgm:presLayoutVars>
          <dgm:chMax val="1"/>
          <dgm:chPref val="1"/>
          <dgm:bulletEnabled val="1"/>
        </dgm:presLayoutVars>
      </dgm:prSet>
      <dgm:spPr/>
      <dgm:t>
        <a:bodyPr/>
        <a:lstStyle/>
        <a:p>
          <a:endParaRPr lang="en-GB"/>
        </a:p>
      </dgm:t>
    </dgm:pt>
    <dgm:pt modelId="{440FCA80-3192-4493-B123-2A4A8B43C846}" type="pres">
      <dgm:prSet presAssocID="{0CF71226-D884-41C4-AB02-147F50BE3A18}" presName="ChildText" presStyleLbl="revTx" presStyleIdx="2" presStyleCnt="3" custLinFactNeighborX="46160" custLinFactNeighborY="19550">
        <dgm:presLayoutVars>
          <dgm:chMax val="0"/>
          <dgm:chPref val="0"/>
          <dgm:bulletEnabled val="1"/>
        </dgm:presLayoutVars>
      </dgm:prSet>
      <dgm:spPr/>
      <dgm:t>
        <a:bodyPr/>
        <a:lstStyle/>
        <a:p>
          <a:endParaRPr lang="en-GB"/>
        </a:p>
      </dgm:t>
    </dgm:pt>
    <dgm:pt modelId="{521E474B-E503-4D3D-8766-A10DE9ABA2DE}" type="pres">
      <dgm:prSet presAssocID="{60E33A19-87F5-42FF-B852-EF87B4BCC109}" presName="sibTrans" presStyleCnt="0"/>
      <dgm:spPr/>
    </dgm:pt>
    <dgm:pt modelId="{1CB6C32B-AA22-480C-8AAD-2451CC84AEFE}" type="pres">
      <dgm:prSet presAssocID="{B3EFF3D9-2705-4991-A897-576A7E3314DD}" presName="composite" presStyleCnt="0"/>
      <dgm:spPr/>
    </dgm:pt>
    <dgm:pt modelId="{4E555614-B697-4BDA-9DEC-836D14FCC874}" type="pres">
      <dgm:prSet presAssocID="{B3EFF3D9-2705-4991-A897-576A7E3314DD}" presName="ParentText" presStyleLbl="node1" presStyleIdx="3" presStyleCnt="4" custScaleY="33014" custLinFactNeighborX="-48846" custLinFactNeighborY="-65748">
        <dgm:presLayoutVars>
          <dgm:chMax val="1"/>
          <dgm:chPref val="1"/>
          <dgm:bulletEnabled val="1"/>
        </dgm:presLayoutVars>
      </dgm:prSet>
      <dgm:spPr/>
      <dgm:t>
        <a:bodyPr/>
        <a:lstStyle/>
        <a:p>
          <a:endParaRPr lang="en-GB"/>
        </a:p>
      </dgm:t>
    </dgm:pt>
  </dgm:ptLst>
  <dgm:cxnLst>
    <dgm:cxn modelId="{C075C7B0-1E77-4945-ADD3-EB53826E7677}" type="presOf" srcId="{0CF71226-D884-41C4-AB02-147F50BE3A18}" destId="{E47B487C-0CBF-48EE-BDD8-9FA16C5B9E08}" srcOrd="0" destOrd="0" presId="urn:microsoft.com/office/officeart/2005/8/layout/StepDownProcess"/>
    <dgm:cxn modelId="{D7EE5B32-2C1F-43A4-AFD0-BEE60D11F0CE}" srcId="{0936824D-DF28-4CB6-805E-920905774FB2}" destId="{53744825-3469-4D80-B59E-E1257E6C6181}" srcOrd="1" destOrd="0" parTransId="{B1EDCA9C-B5B7-4204-84B7-ECFCEF4D6A50}" sibTransId="{9E1261EF-FDCD-4D59-A439-2FFE6312531E}"/>
    <dgm:cxn modelId="{1E5E7AC9-38A2-414E-B6DB-A68808385A47}" type="presOf" srcId="{0936824D-DF28-4CB6-805E-920905774FB2}" destId="{500AFF4C-7025-457A-952A-0E5D6916815B}" srcOrd="0" destOrd="0" presId="urn:microsoft.com/office/officeart/2005/8/layout/StepDownProcess"/>
    <dgm:cxn modelId="{F6E549AE-DDC4-4E2B-817A-7C55D967AF15}" type="presOf" srcId="{53744825-3469-4D80-B59E-E1257E6C6181}" destId="{F937AFAB-D319-4757-B51D-360753A114E7}" srcOrd="0" destOrd="0" presId="urn:microsoft.com/office/officeart/2005/8/layout/StepDownProcess"/>
    <dgm:cxn modelId="{BFC2DCA8-05BC-4FBB-A87A-4EEDA7610F15}" type="presOf" srcId="{99929B18-CF18-4264-994A-C38D298FB119}" destId="{DF1D6C89-019E-4755-A0C5-B2DAD6B32912}" srcOrd="0" destOrd="0" presId="urn:microsoft.com/office/officeart/2005/8/layout/StepDownProcess"/>
    <dgm:cxn modelId="{8E14F02D-6279-4C23-86D4-4890DA64DB4E}" type="presOf" srcId="{A7F4B96F-6776-493F-8216-AA54EEDCB993}" destId="{2324B1DA-850E-4A64-95D5-33194DDEB4CF}" srcOrd="0" destOrd="0" presId="urn:microsoft.com/office/officeart/2005/8/layout/StepDownProcess"/>
    <dgm:cxn modelId="{1372E95C-217B-40B7-85BB-F3F91728FB55}" srcId="{0CF71226-D884-41C4-AB02-147F50BE3A18}" destId="{98BC26A5-F94A-4B2B-9C91-8AB2BA96A52B}" srcOrd="0" destOrd="0" parTransId="{CE6EF4A0-0EE0-4D94-8811-D4FAA1CD8FA5}" sibTransId="{3A7843EC-E670-4C23-A08F-4E1DE631C739}"/>
    <dgm:cxn modelId="{77C95AB1-8632-4222-A777-CE6CE49151A9}" type="presOf" srcId="{9FADAA39-70BE-4888-A1B9-905689BE6889}" destId="{499BACB4-9A84-410A-880E-90453FCE74DA}" srcOrd="0" destOrd="0" presId="urn:microsoft.com/office/officeart/2005/8/layout/StepDownProcess"/>
    <dgm:cxn modelId="{09298010-8A43-451A-9BFE-FB4E9BDEEDCC}" srcId="{0936824D-DF28-4CB6-805E-920905774FB2}" destId="{B3EFF3D9-2705-4991-A897-576A7E3314DD}" srcOrd="3" destOrd="0" parTransId="{0A7C6347-6848-4E38-A1E0-7DC4B891B6D8}" sibTransId="{98E6E94E-2021-421F-B551-A789AA0F04AC}"/>
    <dgm:cxn modelId="{B36CCB64-9373-48C5-AA8D-C53C12CB8921}" srcId="{9FADAA39-70BE-4888-A1B9-905689BE6889}" destId="{99929B18-CF18-4264-994A-C38D298FB119}" srcOrd="0" destOrd="0" parTransId="{8B5B85AA-02E5-4645-932F-0D482426679D}" sibTransId="{B87FA706-C360-4FDC-862B-76ED6D4DF8AC}"/>
    <dgm:cxn modelId="{AA2A4BD1-F3C3-444E-A282-98908CEE9638}" type="presOf" srcId="{B3EFF3D9-2705-4991-A897-576A7E3314DD}" destId="{4E555614-B697-4BDA-9DEC-836D14FCC874}" srcOrd="0" destOrd="0" presId="urn:microsoft.com/office/officeart/2005/8/layout/StepDownProcess"/>
    <dgm:cxn modelId="{8A8E6F91-9AAB-4946-A7C1-9D3C7E18828F}" srcId="{53744825-3469-4D80-B59E-E1257E6C6181}" destId="{A7F4B96F-6776-493F-8216-AA54EEDCB993}" srcOrd="0" destOrd="0" parTransId="{AAF7D40F-EFC8-4798-9AAB-094CB841E1CE}" sibTransId="{D7B2D566-819D-4544-90F8-3D0E44090319}"/>
    <dgm:cxn modelId="{9B7DAAD1-4F0B-41A7-852E-55C3712C9BAA}" srcId="{0936824D-DF28-4CB6-805E-920905774FB2}" destId="{9FADAA39-70BE-4888-A1B9-905689BE6889}" srcOrd="0" destOrd="0" parTransId="{979E124E-7FEB-4368-B0F6-003298045F0D}" sibTransId="{6E76ABC7-2E6A-4E55-9F34-786A3A78DBC7}"/>
    <dgm:cxn modelId="{DA800C82-3276-480B-A207-47386EC3E498}" type="presOf" srcId="{98BC26A5-F94A-4B2B-9C91-8AB2BA96A52B}" destId="{440FCA80-3192-4493-B123-2A4A8B43C846}" srcOrd="0" destOrd="0" presId="urn:microsoft.com/office/officeart/2005/8/layout/StepDownProcess"/>
    <dgm:cxn modelId="{007A8EDD-D164-4A14-AE15-D7C3C7641631}" srcId="{0936824D-DF28-4CB6-805E-920905774FB2}" destId="{0CF71226-D884-41C4-AB02-147F50BE3A18}" srcOrd="2" destOrd="0" parTransId="{389C6547-BA66-4F1E-BED5-B87599CC1549}" sibTransId="{60E33A19-87F5-42FF-B852-EF87B4BCC109}"/>
    <dgm:cxn modelId="{98DD4234-8DD8-4265-B918-01318C3F3D46}" type="presParOf" srcId="{500AFF4C-7025-457A-952A-0E5D6916815B}" destId="{91A9E417-30BF-4470-8577-D7F0F3A2A7BD}" srcOrd="0" destOrd="0" presId="urn:microsoft.com/office/officeart/2005/8/layout/StepDownProcess"/>
    <dgm:cxn modelId="{44C38F9C-C8EB-498E-8236-607CBA6C60CA}" type="presParOf" srcId="{91A9E417-30BF-4470-8577-D7F0F3A2A7BD}" destId="{EBB5D123-1051-4DA6-8B73-190E412A306E}" srcOrd="0" destOrd="0" presId="urn:microsoft.com/office/officeart/2005/8/layout/StepDownProcess"/>
    <dgm:cxn modelId="{371B9DDE-6149-441F-BE3D-DA136C6F79EB}" type="presParOf" srcId="{91A9E417-30BF-4470-8577-D7F0F3A2A7BD}" destId="{499BACB4-9A84-410A-880E-90453FCE74DA}" srcOrd="1" destOrd="0" presId="urn:microsoft.com/office/officeart/2005/8/layout/StepDownProcess"/>
    <dgm:cxn modelId="{22A72779-A33D-4F7F-8F23-5CE7AD6A3930}" type="presParOf" srcId="{91A9E417-30BF-4470-8577-D7F0F3A2A7BD}" destId="{DF1D6C89-019E-4755-A0C5-B2DAD6B32912}" srcOrd="2" destOrd="0" presId="urn:microsoft.com/office/officeart/2005/8/layout/StepDownProcess"/>
    <dgm:cxn modelId="{CE48C736-33A6-4574-8BF1-4DA5B1BCC91C}" type="presParOf" srcId="{500AFF4C-7025-457A-952A-0E5D6916815B}" destId="{5AC3E64A-9292-42A5-A54A-4A595ECF1143}" srcOrd="1" destOrd="0" presId="urn:microsoft.com/office/officeart/2005/8/layout/StepDownProcess"/>
    <dgm:cxn modelId="{50FF1AA2-06FB-44B1-B611-57EAECE782A7}" type="presParOf" srcId="{500AFF4C-7025-457A-952A-0E5D6916815B}" destId="{BD3FA703-3B4C-46D9-B91F-129A8B7DDE2D}" srcOrd="2" destOrd="0" presId="urn:microsoft.com/office/officeart/2005/8/layout/StepDownProcess"/>
    <dgm:cxn modelId="{00482960-F361-41AE-9690-E17940789163}" type="presParOf" srcId="{BD3FA703-3B4C-46D9-B91F-129A8B7DDE2D}" destId="{6CD0EB72-67E5-490A-8A52-0DAED527D526}" srcOrd="0" destOrd="0" presId="urn:microsoft.com/office/officeart/2005/8/layout/StepDownProcess"/>
    <dgm:cxn modelId="{0A395C83-F998-400A-A727-0D7806FC54AF}" type="presParOf" srcId="{BD3FA703-3B4C-46D9-B91F-129A8B7DDE2D}" destId="{F937AFAB-D319-4757-B51D-360753A114E7}" srcOrd="1" destOrd="0" presId="urn:microsoft.com/office/officeart/2005/8/layout/StepDownProcess"/>
    <dgm:cxn modelId="{0F2ABCB1-29A0-4129-9973-B17F923D5707}" type="presParOf" srcId="{BD3FA703-3B4C-46D9-B91F-129A8B7DDE2D}" destId="{2324B1DA-850E-4A64-95D5-33194DDEB4CF}" srcOrd="2" destOrd="0" presId="urn:microsoft.com/office/officeart/2005/8/layout/StepDownProcess"/>
    <dgm:cxn modelId="{758205B0-1628-463A-A0E1-D7054F4B51E9}" type="presParOf" srcId="{500AFF4C-7025-457A-952A-0E5D6916815B}" destId="{CCF36DD4-FA3D-4A25-A797-A1EC70539D5B}" srcOrd="3" destOrd="0" presId="urn:microsoft.com/office/officeart/2005/8/layout/StepDownProcess"/>
    <dgm:cxn modelId="{F96F4E4E-6A4A-4E10-AABF-D921511C5F74}" type="presParOf" srcId="{500AFF4C-7025-457A-952A-0E5D6916815B}" destId="{85EECCEB-6CB8-41D2-894B-5CFAB1057E42}" srcOrd="4" destOrd="0" presId="urn:microsoft.com/office/officeart/2005/8/layout/StepDownProcess"/>
    <dgm:cxn modelId="{2870D368-7097-428F-A898-5FF33E2CD8BC}" type="presParOf" srcId="{85EECCEB-6CB8-41D2-894B-5CFAB1057E42}" destId="{D13C5E2D-4A09-4BEE-B148-8990BD0FDE8C}" srcOrd="0" destOrd="0" presId="urn:microsoft.com/office/officeart/2005/8/layout/StepDownProcess"/>
    <dgm:cxn modelId="{713EB82F-D3B5-4156-9BFA-D17B28DBD418}" type="presParOf" srcId="{85EECCEB-6CB8-41D2-894B-5CFAB1057E42}" destId="{E47B487C-0CBF-48EE-BDD8-9FA16C5B9E08}" srcOrd="1" destOrd="0" presId="urn:microsoft.com/office/officeart/2005/8/layout/StepDownProcess"/>
    <dgm:cxn modelId="{B9CFCABF-09B9-4C28-94B2-453CECF8FA9B}" type="presParOf" srcId="{85EECCEB-6CB8-41D2-894B-5CFAB1057E42}" destId="{440FCA80-3192-4493-B123-2A4A8B43C846}" srcOrd="2" destOrd="0" presId="urn:microsoft.com/office/officeart/2005/8/layout/StepDownProcess"/>
    <dgm:cxn modelId="{51295B0A-AD0F-4352-94B9-D14E109B685A}" type="presParOf" srcId="{500AFF4C-7025-457A-952A-0E5D6916815B}" destId="{521E474B-E503-4D3D-8766-A10DE9ABA2DE}" srcOrd="5" destOrd="0" presId="urn:microsoft.com/office/officeart/2005/8/layout/StepDownProcess"/>
    <dgm:cxn modelId="{906F11CE-C765-454E-BA62-FBC40E70FD64}" type="presParOf" srcId="{500AFF4C-7025-457A-952A-0E5D6916815B}" destId="{1CB6C32B-AA22-480C-8AAD-2451CC84AEFE}" srcOrd="6" destOrd="0" presId="urn:microsoft.com/office/officeart/2005/8/layout/StepDownProcess"/>
    <dgm:cxn modelId="{5ABFD689-0122-44CB-BFA5-09D566FAD1EA}" type="presParOf" srcId="{1CB6C32B-AA22-480C-8AAD-2451CC84AEFE}" destId="{4E555614-B697-4BDA-9DEC-836D14FCC874}"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B5D123-1051-4DA6-8B73-190E412A306E}">
      <dsp:nvSpPr>
        <dsp:cNvPr id="0" name=""/>
        <dsp:cNvSpPr/>
      </dsp:nvSpPr>
      <dsp:spPr>
        <a:xfrm rot="5400000">
          <a:off x="649793" y="594650"/>
          <a:ext cx="424920" cy="66022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9BACB4-9A84-410A-880E-90453FCE74DA}">
      <dsp:nvSpPr>
        <dsp:cNvPr id="0" name=""/>
        <dsp:cNvSpPr/>
      </dsp:nvSpPr>
      <dsp:spPr>
        <a:xfrm>
          <a:off x="3113" y="81143"/>
          <a:ext cx="2326838" cy="50216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rPr>
            <a:t>Early experience </a:t>
          </a:r>
          <a:endParaRPr lang="en-GB" sz="2000" kern="1200" dirty="0">
            <a:latin typeface="Calibri" pitchFamily="34" charset="0"/>
          </a:endParaRPr>
        </a:p>
      </dsp:txBody>
      <dsp:txXfrm>
        <a:off x="27631" y="105661"/>
        <a:ext cx="2277802" cy="453128"/>
      </dsp:txXfrm>
    </dsp:sp>
    <dsp:sp modelId="{DF1D6C89-019E-4755-A0C5-B2DAD6B32912}">
      <dsp:nvSpPr>
        <dsp:cNvPr id="0" name=""/>
        <dsp:cNvSpPr/>
      </dsp:nvSpPr>
      <dsp:spPr>
        <a:xfrm>
          <a:off x="2440360" y="0"/>
          <a:ext cx="1692320" cy="72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GB" sz="1900" kern="1200" dirty="0" smtClean="0">
              <a:latin typeface="Calibri" pitchFamily="34" charset="0"/>
            </a:rPr>
            <a:t>e.g. rejection and criticism from parents</a:t>
          </a:r>
          <a:endParaRPr lang="en-GB" sz="1900" kern="1200" dirty="0">
            <a:latin typeface="Calibri" pitchFamily="34" charset="0"/>
          </a:endParaRPr>
        </a:p>
      </dsp:txBody>
      <dsp:txXfrm>
        <a:off x="2440360" y="0"/>
        <a:ext cx="1692320" cy="728967"/>
      </dsp:txXfrm>
    </dsp:sp>
    <dsp:sp modelId="{6CD0EB72-67E5-490A-8A52-0DAED527D526}">
      <dsp:nvSpPr>
        <dsp:cNvPr id="0" name=""/>
        <dsp:cNvSpPr/>
      </dsp:nvSpPr>
      <dsp:spPr>
        <a:xfrm rot="5400000">
          <a:off x="2397937" y="719367"/>
          <a:ext cx="228867" cy="107883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37AFAB-D319-4757-B51D-360753A114E7}">
      <dsp:nvSpPr>
        <dsp:cNvPr id="0" name=""/>
        <dsp:cNvSpPr/>
      </dsp:nvSpPr>
      <dsp:spPr>
        <a:xfrm>
          <a:off x="1276932" y="1000338"/>
          <a:ext cx="2326838" cy="60029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rPr>
            <a:t>Negative core beliefs/schemas</a:t>
          </a:r>
          <a:endParaRPr lang="en-GB" sz="2000" kern="1200" dirty="0">
            <a:latin typeface="Calibri" pitchFamily="34" charset="0"/>
          </a:endParaRPr>
        </a:p>
      </dsp:txBody>
      <dsp:txXfrm>
        <a:off x="1306241" y="1029647"/>
        <a:ext cx="2268220" cy="541676"/>
      </dsp:txXfrm>
    </dsp:sp>
    <dsp:sp modelId="{2324B1DA-850E-4A64-95D5-33194DDEB4CF}">
      <dsp:nvSpPr>
        <dsp:cNvPr id="0" name=""/>
        <dsp:cNvSpPr/>
      </dsp:nvSpPr>
      <dsp:spPr>
        <a:xfrm>
          <a:off x="3653383" y="1033909"/>
          <a:ext cx="1692320" cy="762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r>
            <a:rPr lang="en-GB" sz="1900" kern="1200" dirty="0" smtClean="0">
              <a:latin typeface="Calibri" pitchFamily="34" charset="0"/>
            </a:rPr>
            <a:t>I am incompetent</a:t>
          </a:r>
          <a:endParaRPr lang="en-GB" sz="1900" kern="1200" dirty="0">
            <a:latin typeface="Calibri" pitchFamily="34" charset="0"/>
          </a:endParaRPr>
        </a:p>
      </dsp:txBody>
      <dsp:txXfrm>
        <a:off x="3653383" y="1033909"/>
        <a:ext cx="1692320" cy="762074"/>
      </dsp:txXfrm>
    </dsp:sp>
    <dsp:sp modelId="{D13C5E2D-4A09-4BEE-B148-8990BD0FDE8C}">
      <dsp:nvSpPr>
        <dsp:cNvPr id="0" name=""/>
        <dsp:cNvSpPr/>
      </dsp:nvSpPr>
      <dsp:spPr>
        <a:xfrm rot="5400000">
          <a:off x="4002504" y="1824858"/>
          <a:ext cx="394180" cy="79210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7B487C-0CBF-48EE-BDD8-9FA16C5B9E08}">
      <dsp:nvSpPr>
        <dsp:cNvPr id="0" name=""/>
        <dsp:cNvSpPr/>
      </dsp:nvSpPr>
      <dsp:spPr>
        <a:xfrm>
          <a:off x="2836393" y="2001945"/>
          <a:ext cx="2326838" cy="43142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rPr>
            <a:t>Negative life event</a:t>
          </a:r>
          <a:endParaRPr lang="en-GB" sz="2000" kern="1200" dirty="0">
            <a:latin typeface="Calibri" pitchFamily="34" charset="0"/>
          </a:endParaRPr>
        </a:p>
      </dsp:txBody>
      <dsp:txXfrm>
        <a:off x="2857457" y="2023009"/>
        <a:ext cx="2284710" cy="389301"/>
      </dsp:txXfrm>
    </dsp:sp>
    <dsp:sp modelId="{440FCA80-3192-4493-B123-2A4A8B43C846}">
      <dsp:nvSpPr>
        <dsp:cNvPr id="0" name=""/>
        <dsp:cNvSpPr/>
      </dsp:nvSpPr>
      <dsp:spPr>
        <a:xfrm>
          <a:off x="6430333" y="2746428"/>
          <a:ext cx="1692320" cy="1316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endParaRPr lang="en-GB" sz="1900" kern="1200" dirty="0"/>
        </a:p>
      </dsp:txBody>
      <dsp:txXfrm>
        <a:off x="6430333" y="2746428"/>
        <a:ext cx="1692320" cy="1316396"/>
      </dsp:txXfrm>
    </dsp:sp>
    <dsp:sp modelId="{4E555614-B697-4BDA-9DEC-836D14FCC874}">
      <dsp:nvSpPr>
        <dsp:cNvPr id="0" name=""/>
        <dsp:cNvSpPr/>
      </dsp:nvSpPr>
      <dsp:spPr>
        <a:xfrm>
          <a:off x="4655134" y="2598455"/>
          <a:ext cx="2326838" cy="53770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rPr>
            <a:t>Activation</a:t>
          </a:r>
          <a:r>
            <a:rPr lang="en-GB" sz="2000" kern="1200" baseline="0" dirty="0" smtClean="0">
              <a:latin typeface="Calibri" pitchFamily="34" charset="0"/>
            </a:rPr>
            <a:t> of schema</a:t>
          </a:r>
          <a:endParaRPr lang="en-GB" sz="2000" kern="1200" dirty="0">
            <a:latin typeface="Calibri" pitchFamily="34" charset="0"/>
          </a:endParaRPr>
        </a:p>
      </dsp:txBody>
      <dsp:txXfrm>
        <a:off x="4681387" y="2624708"/>
        <a:ext cx="2274332" cy="48519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sz="quarter" idx="1"/>
          </p:nvPr>
        </p:nvSpPr>
        <p:spPr>
          <a:xfrm>
            <a:off x="3851098" y="0"/>
            <a:ext cx="2944958"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844951C-412E-452F-8A25-02C19F3AC923}" type="datetimeFigureOut">
              <a:rPr lang="en-GB"/>
              <a:pPr>
                <a:defRPr/>
              </a:pPr>
              <a:t>10/12/2012</a:t>
            </a:fld>
            <a:endParaRPr lang="en-GB" dirty="0"/>
          </a:p>
        </p:txBody>
      </p:sp>
      <p:sp>
        <p:nvSpPr>
          <p:cNvPr id="4" name="Footer Placeholder 3"/>
          <p:cNvSpPr>
            <a:spLocks noGrp="1"/>
          </p:cNvSpPr>
          <p:nvPr>
            <p:ph type="ftr" sz="quarter" idx="2"/>
          </p:nvPr>
        </p:nvSpPr>
        <p:spPr>
          <a:xfrm>
            <a:off x="0" y="9428164"/>
            <a:ext cx="2944958"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5" name="Slide Number Placeholder 4"/>
          <p:cNvSpPr>
            <a:spLocks noGrp="1"/>
          </p:cNvSpPr>
          <p:nvPr>
            <p:ph type="sldNum" sz="quarter" idx="3"/>
          </p:nvPr>
        </p:nvSpPr>
        <p:spPr>
          <a:xfrm>
            <a:off x="3851098" y="9428164"/>
            <a:ext cx="2944958"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95EF15A-8954-4D4B-A6DD-2A3D76355988}" type="slidenum">
              <a:rPr lang="en-GB"/>
              <a:pPr>
                <a:defRPr/>
              </a:pPr>
              <a:t>‹#›</a:t>
            </a:fld>
            <a:endParaRPr lang="en-GB" dirty="0"/>
          </a:p>
        </p:txBody>
      </p:sp>
    </p:spTree>
    <p:extLst>
      <p:ext uri="{BB962C8B-B14F-4D97-AF65-F5344CB8AC3E}">
        <p14:creationId xmlns:p14="http://schemas.microsoft.com/office/powerpoint/2010/main" val="2531828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idx="1"/>
          </p:nvPr>
        </p:nvSpPr>
        <p:spPr>
          <a:xfrm>
            <a:off x="3851098" y="0"/>
            <a:ext cx="2944958"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DE0CC12-3A97-4288-A1E9-DB5DC4CAE2D0}" type="datetimeFigureOut">
              <a:rPr lang="en-GB"/>
              <a:pPr>
                <a:defRPr/>
              </a:pPr>
              <a:t>10/12/2012</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606" y="4714876"/>
            <a:ext cx="5438464"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4"/>
            <a:ext cx="2944958"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3851098" y="9428164"/>
            <a:ext cx="2944958"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6486BA1-19ED-4189-A68F-617D9DB83BF9}" type="slidenum">
              <a:rPr lang="en-GB"/>
              <a:pPr>
                <a:defRPr/>
              </a:pPr>
              <a:t>‹#›</a:t>
            </a:fld>
            <a:endParaRPr lang="en-GB" dirty="0"/>
          </a:p>
        </p:txBody>
      </p:sp>
    </p:spTree>
    <p:extLst>
      <p:ext uri="{BB962C8B-B14F-4D97-AF65-F5344CB8AC3E}">
        <p14:creationId xmlns:p14="http://schemas.microsoft.com/office/powerpoint/2010/main" val="3026370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F1F277-E596-450B-8CD6-F646FF71E89B}" type="slidenum">
              <a:rPr lang="en-GB">
                <a:cs typeface="Arial" charset="0"/>
              </a:rPr>
              <a:pPr fontAlgn="base">
                <a:spcBef>
                  <a:spcPct val="0"/>
                </a:spcBef>
                <a:spcAft>
                  <a:spcPct val="0"/>
                </a:spcAft>
                <a:defRPr/>
              </a:pPr>
              <a:t>1</a:t>
            </a:fld>
            <a:endParaRPr lang="en-GB"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dirty="0" smtClean="0"/>
          </a:p>
        </p:txBody>
      </p:sp>
      <p:sp>
        <p:nvSpPr>
          <p:cNvPr id="4" name="Slide Number Placeholder 3"/>
          <p:cNvSpPr>
            <a:spLocks noGrp="1"/>
          </p:cNvSpPr>
          <p:nvPr>
            <p:ph type="sldNum" sz="quarter" idx="5"/>
          </p:nvPr>
        </p:nvSpPr>
        <p:spPr/>
        <p:txBody>
          <a:bodyPr/>
          <a:lstStyle/>
          <a:p>
            <a:pPr>
              <a:defRPr/>
            </a:pPr>
            <a:fld id="{F86B6279-F98D-4396-81B8-88E62C599E48}" type="slidenum">
              <a:rPr lang="en-GB" smtClean="0"/>
              <a:pPr>
                <a:defRPr/>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D22B07-CABE-4EE0-B161-E91C916B465A}" type="slidenum">
              <a:rPr lang="en-GB" smtClean="0"/>
              <a:pPr/>
              <a:t>13</a:t>
            </a:fld>
            <a:endParaRPr lang="en-GB" dirty="0"/>
          </a:p>
        </p:txBody>
      </p:sp>
    </p:spTree>
    <p:extLst>
      <p:ext uri="{BB962C8B-B14F-4D97-AF65-F5344CB8AC3E}">
        <p14:creationId xmlns:p14="http://schemas.microsoft.com/office/powerpoint/2010/main" val="1986990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D22B07-CABE-4EE0-B161-E91C916B465A}" type="slidenum">
              <a:rPr lang="en-GB" smtClean="0"/>
              <a:pPr/>
              <a:t>14</a:t>
            </a:fld>
            <a:endParaRPr lang="en-GB" dirty="0"/>
          </a:p>
        </p:txBody>
      </p:sp>
    </p:spTree>
    <p:extLst>
      <p:ext uri="{BB962C8B-B14F-4D97-AF65-F5344CB8AC3E}">
        <p14:creationId xmlns:p14="http://schemas.microsoft.com/office/powerpoint/2010/main" val="1761240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noProof="0" dirty="0" smtClean="0"/>
          </a:p>
        </p:txBody>
      </p:sp>
      <p:sp>
        <p:nvSpPr>
          <p:cNvPr id="4" name="Slide Number Placeholder 3"/>
          <p:cNvSpPr>
            <a:spLocks noGrp="1"/>
          </p:cNvSpPr>
          <p:nvPr>
            <p:ph type="sldNum" sz="quarter" idx="5"/>
          </p:nvPr>
        </p:nvSpPr>
        <p:spPr/>
        <p:txBody>
          <a:bodyPr/>
          <a:lstStyle/>
          <a:p>
            <a:pPr>
              <a:defRPr/>
            </a:pPr>
            <a:fld id="{EAF53790-747E-40CC-8000-B49197795865}" type="slidenum">
              <a:rPr lang="en-GB" smtClean="0"/>
              <a:pPr>
                <a:defRPr/>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endParaRPr lang="fr-FR" dirty="0"/>
          </a:p>
        </p:txBody>
      </p:sp>
      <p:sp>
        <p:nvSpPr>
          <p:cNvPr id="4" name="Slide Number Placeholder 3"/>
          <p:cNvSpPr>
            <a:spLocks noGrp="1"/>
          </p:cNvSpPr>
          <p:nvPr>
            <p:ph type="sldNum" sz="quarter" idx="5"/>
          </p:nvPr>
        </p:nvSpPr>
        <p:spPr/>
        <p:txBody>
          <a:bodyPr/>
          <a:lstStyle/>
          <a:p>
            <a:pPr>
              <a:defRPr/>
            </a:pPr>
            <a:fld id="{5C733C9A-7968-4E02-A62F-470BBB2F02E9}" type="slidenum">
              <a:rPr lang="en-GB" smtClean="0"/>
              <a:pPr>
                <a:defRPr/>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a:endParaRPr lang="en-GB"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19</a:t>
            </a:fld>
            <a:endParaRPr lang="en-GB" dirty="0"/>
          </a:p>
        </p:txBody>
      </p:sp>
    </p:spTree>
    <p:extLst>
      <p:ext uri="{BB962C8B-B14F-4D97-AF65-F5344CB8AC3E}">
        <p14:creationId xmlns:p14="http://schemas.microsoft.com/office/powerpoint/2010/main" val="2533687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21</a:t>
            </a:fld>
            <a:endParaRPr lang="en-GB" dirty="0"/>
          </a:p>
        </p:txBody>
      </p:sp>
    </p:spTree>
    <p:extLst>
      <p:ext uri="{BB962C8B-B14F-4D97-AF65-F5344CB8AC3E}">
        <p14:creationId xmlns:p14="http://schemas.microsoft.com/office/powerpoint/2010/main" val="616404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23</a:t>
            </a:fld>
            <a:endParaRPr lang="en-GB" dirty="0"/>
          </a:p>
        </p:txBody>
      </p:sp>
    </p:spTree>
    <p:extLst>
      <p:ext uri="{BB962C8B-B14F-4D97-AF65-F5344CB8AC3E}">
        <p14:creationId xmlns:p14="http://schemas.microsoft.com/office/powerpoint/2010/main" val="8590041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24</a:t>
            </a:fld>
            <a:endParaRPr lang="en-GB" dirty="0"/>
          </a:p>
        </p:txBody>
      </p:sp>
    </p:spTree>
    <p:extLst>
      <p:ext uri="{BB962C8B-B14F-4D97-AF65-F5344CB8AC3E}">
        <p14:creationId xmlns:p14="http://schemas.microsoft.com/office/powerpoint/2010/main" val="482185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eaLnBrk="1" hangingPunct="1"/>
            <a:endParaRPr lang="en-GB" dirty="0" smtClean="0"/>
          </a:p>
        </p:txBody>
      </p:sp>
      <p:sp>
        <p:nvSpPr>
          <p:cNvPr id="4" name="Slide Number Placeholder 3"/>
          <p:cNvSpPr>
            <a:spLocks noGrp="1"/>
          </p:cNvSpPr>
          <p:nvPr>
            <p:ph type="sldNum" sz="quarter" idx="5"/>
          </p:nvPr>
        </p:nvSpPr>
        <p:spPr/>
        <p:txBody>
          <a:bodyPr/>
          <a:lstStyle/>
          <a:p>
            <a:pPr>
              <a:defRPr/>
            </a:pPr>
            <a:fld id="{84715780-850B-4FB0-9155-A8C0A5961CE1}"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noProof="0" dirty="0" smtClean="0"/>
          </a:p>
        </p:txBody>
      </p:sp>
      <p:sp>
        <p:nvSpPr>
          <p:cNvPr id="4" name="Slide Number Placeholder 3"/>
          <p:cNvSpPr>
            <a:spLocks noGrp="1"/>
          </p:cNvSpPr>
          <p:nvPr>
            <p:ph type="sldNum" sz="quarter" idx="5"/>
          </p:nvPr>
        </p:nvSpPr>
        <p:spPr/>
        <p:txBody>
          <a:bodyPr/>
          <a:lstStyle/>
          <a:p>
            <a:pPr>
              <a:defRPr/>
            </a:pPr>
            <a:fld id="{E70B76B4-63DF-472A-88AA-B06583882914}"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5</a:t>
            </a:fld>
            <a:endParaRPr lang="en-GB" dirty="0"/>
          </a:p>
        </p:txBody>
      </p:sp>
    </p:spTree>
    <p:extLst>
      <p:ext uri="{BB962C8B-B14F-4D97-AF65-F5344CB8AC3E}">
        <p14:creationId xmlns:p14="http://schemas.microsoft.com/office/powerpoint/2010/main" val="54960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52DD19-0BB0-4B73-84B5-EBA3BFF92CD6}" type="slidenum">
              <a:rPr lang="en-GB" smtClean="0"/>
              <a:pPr>
                <a:defRPr/>
              </a:pPr>
              <a:t>6</a:t>
            </a:fld>
            <a:endParaRPr lang="en-GB" dirty="0"/>
          </a:p>
        </p:txBody>
      </p:sp>
    </p:spTree>
    <p:extLst>
      <p:ext uri="{BB962C8B-B14F-4D97-AF65-F5344CB8AC3E}">
        <p14:creationId xmlns:p14="http://schemas.microsoft.com/office/powerpoint/2010/main" val="2617215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noProof="0"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6486BA1-19ED-4189-A68F-617D9DB83BF9}" type="slidenum">
              <a:rPr lang="en-GB" smtClean="0"/>
              <a:pPr>
                <a:defRPr/>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dirty="0"/>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grpSp>
      <p:sp>
        <p:nvSpPr>
          <p:cNvPr id="93195" name="Rectangle 11"/>
          <p:cNvSpPr>
            <a:spLocks noGrp="1" noChangeArrowheads="1"/>
          </p:cNvSpPr>
          <p:nvPr>
            <p:ph type="ctrTitle" sz="quarter"/>
          </p:nvPr>
        </p:nvSpPr>
        <p:spPr>
          <a:xfrm>
            <a:off x="685800" y="1736725"/>
            <a:ext cx="7772400" cy="1920875"/>
          </a:xfrm>
        </p:spPr>
        <p:txBody>
          <a:bodyPr/>
          <a:lstStyle>
            <a:lvl1pPr>
              <a:defRPr sz="6000"/>
            </a:lvl1pPr>
          </a:lstStyle>
          <a:p>
            <a:r>
              <a:rPr lang="en-GB"/>
              <a:t>Click to edit Master title style</a:t>
            </a:r>
          </a:p>
        </p:txBody>
      </p:sp>
      <p:sp>
        <p:nvSpPr>
          <p:cNvPr id="9319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B86EA829-26AC-4FB6-87C6-61BE2352B903}" type="datetimeFigureOut">
              <a:rPr lang="en-GB"/>
              <a:pPr>
                <a:defRPr/>
              </a:pPr>
              <a:t>10/12/2012</a:t>
            </a:fld>
            <a:endParaRPr lang="en-GB" dirty="0"/>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GB" dirty="0"/>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2526893-D707-4C7B-873E-7976D30C1DFA}"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7EF87AF8-DA2F-453D-8DA0-B5FC727EC6A1}" type="datetimeFigureOut">
              <a:rPr lang="en-GB"/>
              <a:pPr>
                <a:defRPr/>
              </a:pPr>
              <a:t>10/12/2012</a:t>
            </a:fld>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D82D7E4D-2C62-470C-A2C5-06EE72BF8854}" type="slidenum">
              <a:rPr lang="en-GB"/>
              <a:pPr>
                <a:defRPr/>
              </a:pPr>
              <a:t>‹#›</a:t>
            </a:fld>
            <a:endParaRPr lang="en-GB"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E802F24B-ECB1-44F0-AB11-DD5C799FB4C4}" type="datetimeFigureOut">
              <a:rPr lang="en-GB"/>
              <a:pPr>
                <a:defRPr/>
              </a:pPr>
              <a:t>10/12/2012</a:t>
            </a:fld>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80138748-06F3-417F-9F66-E9ED894EE091}" type="slidenum">
              <a:rPr lang="en-GB"/>
              <a:pPr>
                <a:defRPr/>
              </a:pPr>
              <a:t>‹#›</a:t>
            </a:fld>
            <a:endParaRPr lang="en-GB"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780E92D4-43D3-470B-8B2F-5C92274CF8F5}" type="datetimeFigureOut">
              <a:rPr lang="en-GB"/>
              <a:pPr>
                <a:defRPr/>
              </a:pPr>
              <a:t>10/12/2012</a:t>
            </a:fld>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13378488-FFFC-448F-96A3-40657B1A9EA7}" type="slidenum">
              <a:rPr lang="en-GB"/>
              <a:pPr>
                <a:defRPr/>
              </a:pPr>
              <a:t>‹#›</a:t>
            </a:fld>
            <a:endParaRPr lang="en-GB"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13303643-7C09-49D3-B24D-56AE06292927}" type="datetimeFigureOut">
              <a:rPr lang="en-GB"/>
              <a:pPr>
                <a:defRPr/>
              </a:pPr>
              <a:t>10/12/2012</a:t>
            </a:fld>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FD01FD1F-3B14-4A79-97E9-81DD19B01C51}" type="slidenum">
              <a:rPr lang="en-GB"/>
              <a:pPr>
                <a:defRPr/>
              </a:pPr>
              <a:t>‹#›</a:t>
            </a:fld>
            <a:endParaRPr lang="en-GB"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341E8CC3-0C0A-448B-8F7C-724B4ED4D483}" type="datetimeFigureOut">
              <a:rPr lang="en-GB"/>
              <a:pPr>
                <a:defRPr/>
              </a:pPr>
              <a:t>10/12/2012</a:t>
            </a:fld>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D0E5662E-9BA8-458B-930B-3BF1F0C10AE3}" type="slidenum">
              <a:rPr lang="en-GB"/>
              <a:pPr>
                <a:defRPr/>
              </a:pPr>
              <a:t>‹#›</a:t>
            </a:fld>
            <a:endParaRPr lang="en-GB"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8830B72A-81C4-49B9-A9B9-F268B3BB1BF6}" type="datetimeFigureOut">
              <a:rPr lang="en-GB"/>
              <a:pPr>
                <a:defRPr/>
              </a:pPr>
              <a:t>10/12/2012</a:t>
            </a:fld>
            <a:endParaRPr lang="en-GB" dirty="0"/>
          </a:p>
        </p:txBody>
      </p:sp>
      <p:sp>
        <p:nvSpPr>
          <p:cNvPr id="8" name="Rectangle 3"/>
          <p:cNvSpPr>
            <a:spLocks noGrp="1" noChangeArrowheads="1"/>
          </p:cNvSpPr>
          <p:nvPr>
            <p:ph type="sldNum" sz="quarter" idx="11"/>
          </p:nvPr>
        </p:nvSpPr>
        <p:spPr>
          <a:ln/>
        </p:spPr>
        <p:txBody>
          <a:bodyPr/>
          <a:lstStyle>
            <a:lvl1pPr>
              <a:defRPr/>
            </a:lvl1pPr>
          </a:lstStyle>
          <a:p>
            <a:pPr>
              <a:defRPr/>
            </a:pPr>
            <a:fld id="{7137AC4C-AAFC-4A84-8163-8E9F1E58757F}" type="slidenum">
              <a:rPr lang="en-GB"/>
              <a:pPr>
                <a:defRPr/>
              </a:pPr>
              <a:t>‹#›</a:t>
            </a:fld>
            <a:endParaRPr lang="en-GB"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F7CFD470-25CC-4128-B23E-A730E2F1B6BC}" type="datetimeFigureOut">
              <a:rPr lang="en-GB"/>
              <a:pPr>
                <a:defRPr/>
              </a:pPr>
              <a:t>10/12/2012</a:t>
            </a:fld>
            <a:endParaRPr lang="en-GB" dirty="0"/>
          </a:p>
        </p:txBody>
      </p:sp>
      <p:sp>
        <p:nvSpPr>
          <p:cNvPr id="4" name="Rectangle 3"/>
          <p:cNvSpPr>
            <a:spLocks noGrp="1" noChangeArrowheads="1"/>
          </p:cNvSpPr>
          <p:nvPr>
            <p:ph type="sldNum" sz="quarter" idx="11"/>
          </p:nvPr>
        </p:nvSpPr>
        <p:spPr>
          <a:ln/>
        </p:spPr>
        <p:txBody>
          <a:bodyPr/>
          <a:lstStyle>
            <a:lvl1pPr>
              <a:defRPr/>
            </a:lvl1pPr>
          </a:lstStyle>
          <a:p>
            <a:pPr>
              <a:defRPr/>
            </a:pPr>
            <a:fld id="{4D81E442-CDFD-461B-AC2E-B97DB1BF647E}" type="slidenum">
              <a:rPr lang="en-GB"/>
              <a:pPr>
                <a:defRPr/>
              </a:pPr>
              <a:t>‹#›</a:t>
            </a:fld>
            <a:endParaRPr lang="en-GB"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BAA2F03E-72F1-4C9B-9A6D-E94D6C897387}" type="datetimeFigureOut">
              <a:rPr lang="en-GB"/>
              <a:pPr>
                <a:defRPr/>
              </a:pPr>
              <a:t>10/12/2012</a:t>
            </a:fld>
            <a:endParaRPr lang="en-GB" dirty="0"/>
          </a:p>
        </p:txBody>
      </p:sp>
      <p:sp>
        <p:nvSpPr>
          <p:cNvPr id="3" name="Rectangle 3"/>
          <p:cNvSpPr>
            <a:spLocks noGrp="1" noChangeArrowheads="1"/>
          </p:cNvSpPr>
          <p:nvPr>
            <p:ph type="sldNum" sz="quarter" idx="11"/>
          </p:nvPr>
        </p:nvSpPr>
        <p:spPr>
          <a:ln/>
        </p:spPr>
        <p:txBody>
          <a:bodyPr/>
          <a:lstStyle>
            <a:lvl1pPr>
              <a:defRPr/>
            </a:lvl1pPr>
          </a:lstStyle>
          <a:p>
            <a:pPr>
              <a:defRPr/>
            </a:pPr>
            <a:fld id="{49A59F30-382E-4E0D-850B-7C53228A8867}" type="slidenum">
              <a:rPr lang="en-GB"/>
              <a:pPr>
                <a:defRPr/>
              </a:pPr>
              <a:t>‹#›</a:t>
            </a:fld>
            <a:endParaRPr lang="en-GB" dirty="0"/>
          </a:p>
        </p:txBody>
      </p:sp>
      <p:sp>
        <p:nvSpPr>
          <p:cNvPr id="4"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48487133-91F8-4D09-A144-2E606E11AD99}" type="datetimeFigureOut">
              <a:rPr lang="en-GB"/>
              <a:pPr>
                <a:defRPr/>
              </a:pPr>
              <a:t>10/12/2012</a:t>
            </a:fld>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628DA122-0426-4382-97B8-55588D3440B1}" type="slidenum">
              <a:rPr lang="en-GB"/>
              <a:pPr>
                <a:defRPr/>
              </a:pPr>
              <a:t>‹#›</a:t>
            </a:fld>
            <a:endParaRPr lang="en-GB"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1B3F416C-43CC-4443-9C03-B3F2249A47D7}" type="datetimeFigureOut">
              <a:rPr lang="en-GB"/>
              <a:pPr>
                <a:defRPr/>
              </a:pPr>
              <a:t>10/12/2012</a:t>
            </a:fld>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A7E7B0DB-750F-4502-9BBC-95542AE378AE}" type="slidenum">
              <a:rPr lang="en-GB"/>
              <a:pPr>
                <a:defRPr/>
              </a:pPr>
              <a:t>‹#›</a:t>
            </a:fld>
            <a:endParaRPr lang="en-GB"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45B4B615-3C8B-4160-85ED-8FED11470B7E}" type="datetimeFigureOut">
              <a:rPr lang="en-GB"/>
              <a:pPr>
                <a:defRPr/>
              </a:pPr>
              <a:t>10/12/2012</a:t>
            </a:fld>
            <a:endParaRPr lang="en-GB" dirty="0"/>
          </a:p>
        </p:txBody>
      </p:sp>
      <p:sp>
        <p:nvSpPr>
          <p:cNvPr id="9216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4E3A78C-15E5-4387-804F-12A4D8BE89A5}" type="slidenum">
              <a:rPr lang="en-GB"/>
              <a:pPr>
                <a:defRPr/>
              </a:pPr>
              <a:t>‹#›</a:t>
            </a:fld>
            <a:endParaRPr lang="en-GB"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9216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p>
            </p:txBody>
          </p:sp>
          <p:sp>
            <p:nvSpPr>
              <p:cNvPr id="9216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p>
            </p:txBody>
          </p:sp>
          <p:sp>
            <p:nvSpPr>
              <p:cNvPr id="9216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p>
            </p:txBody>
          </p:sp>
          <p:sp>
            <p:nvSpPr>
              <p:cNvPr id="9216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dirty="0"/>
              </a:p>
            </p:txBody>
          </p:sp>
          <p:sp>
            <p:nvSpPr>
              <p:cNvPr id="9217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p>
            </p:txBody>
          </p:sp>
        </p:grpSp>
        <p:sp>
          <p:nvSpPr>
            <p:cNvPr id="9217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9217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grpSp>
      <p:sp>
        <p:nvSpPr>
          <p:cNvPr id="9217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9217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GB" dirty="0"/>
          </a:p>
        </p:txBody>
      </p:sp>
      <p:sp>
        <p:nvSpPr>
          <p:cNvPr id="9217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4706" r:id="rId1"/>
    <p:sldLayoutId id="2147484705" r:id="rId2"/>
    <p:sldLayoutId id="2147484704" r:id="rId3"/>
    <p:sldLayoutId id="2147484703" r:id="rId4"/>
    <p:sldLayoutId id="2147484702" r:id="rId5"/>
    <p:sldLayoutId id="2147484701" r:id="rId6"/>
    <p:sldLayoutId id="2147484700" r:id="rId7"/>
    <p:sldLayoutId id="2147484699" r:id="rId8"/>
    <p:sldLayoutId id="2147484698" r:id="rId9"/>
    <p:sldLayoutId id="2147484697" r:id="rId10"/>
    <p:sldLayoutId id="2147484696"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nice.org.uk/cg9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nice.org.uk/cg9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5"/>
          <p:cNvSpPr txBox="1">
            <a:spLocks noChangeArrowheads="1"/>
          </p:cNvSpPr>
          <p:nvPr/>
        </p:nvSpPr>
        <p:spPr bwMode="auto">
          <a:xfrm>
            <a:off x="2555875" y="3284538"/>
            <a:ext cx="3816350" cy="831850"/>
          </a:xfrm>
          <a:prstGeom prst="rect">
            <a:avLst/>
          </a:prstGeom>
          <a:noFill/>
          <a:ln w="9525">
            <a:noFill/>
            <a:miter lim="800000"/>
            <a:headEnd/>
            <a:tailEnd/>
          </a:ln>
        </p:spPr>
        <p:txBody>
          <a:bodyPr>
            <a:spAutoFit/>
          </a:bodyPr>
          <a:lstStyle/>
          <a:p>
            <a:pPr algn="ctr"/>
            <a:r>
              <a:rPr lang="en-GB" sz="2400" dirty="0">
                <a:latin typeface="Cambria" pitchFamily="18" charset="0"/>
                <a:cs typeface="Times New Roman" pitchFamily="18" charset="0"/>
              </a:rPr>
              <a:t>Dr. Frances Meeten fmm21@sussex.ac.uk</a:t>
            </a:r>
          </a:p>
        </p:txBody>
      </p:sp>
      <p:sp>
        <p:nvSpPr>
          <p:cNvPr id="7" name="Title 1"/>
          <p:cNvSpPr txBox="1">
            <a:spLocks/>
          </p:cNvSpPr>
          <p:nvPr/>
        </p:nvSpPr>
        <p:spPr>
          <a:xfrm>
            <a:off x="684213" y="765175"/>
            <a:ext cx="7343775" cy="2300288"/>
          </a:xfrm>
          <a:prstGeom prst="rect">
            <a:avLst/>
          </a:prstGeom>
        </p:spPr>
        <p:txBody>
          <a:bodyPr>
            <a:normAutofit fontScale="97500"/>
          </a:bodyPr>
          <a:lstStyle/>
          <a:p>
            <a:pPr algn="ctr">
              <a:defRPr/>
            </a:pPr>
            <a:r>
              <a:rPr lang="en-GB" sz="4400" b="1" kern="0" dirty="0">
                <a:solidFill>
                  <a:srgbClr val="D6D62A"/>
                </a:solidFill>
                <a:effectLst>
                  <a:outerShdw blurRad="38100" dist="38100" dir="2700000" algn="tl">
                    <a:srgbClr val="000000"/>
                  </a:outerShdw>
                </a:effectLst>
                <a:latin typeface="Cambria" pitchFamily="18" charset="0"/>
                <a:ea typeface="+mj-ea"/>
                <a:cs typeface="Times New Roman" pitchFamily="18" charset="0"/>
              </a:rPr>
              <a:t>Cognitive approaches to treating emotional disorders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0"/>
            <a:ext cx="8064500" cy="2062103"/>
          </a:xfrm>
          <a:prstGeom prst="rect">
            <a:avLst/>
          </a:prstGeom>
          <a:noFill/>
        </p:spPr>
        <p:txBody>
          <a:bodyPr>
            <a:spAutoFit/>
          </a:bodyPr>
          <a:lstStyle/>
          <a:p>
            <a:pPr>
              <a:defRPr/>
            </a:pPr>
            <a:r>
              <a:rPr lang="en-GB" sz="3600" b="1" dirty="0" smtClean="0">
                <a:solidFill>
                  <a:srgbClr val="FFFF00"/>
                </a:solidFill>
                <a:effectLst>
                  <a:outerShdw blurRad="38100" dist="38100" dir="2700000" algn="tl">
                    <a:srgbClr val="000000">
                      <a:alpha val="43137"/>
                    </a:srgbClr>
                  </a:outerShdw>
                </a:effectLst>
                <a:latin typeface="Cambria" pitchFamily="18" charset="0"/>
              </a:rPr>
              <a:t>Behavioural techniques/experiments</a:t>
            </a:r>
          </a:p>
          <a:p>
            <a:pPr>
              <a:defRPr/>
            </a:pPr>
            <a:r>
              <a:rPr lang="en-GB" sz="2000" dirty="0" smtClean="0">
                <a:solidFill>
                  <a:srgbClr val="FFFF00"/>
                </a:solidFill>
                <a:latin typeface="Cambria" pitchFamily="18" charset="0"/>
              </a:rPr>
              <a:t>The B in CBT</a:t>
            </a:r>
            <a:endParaRPr lang="en-GB" sz="2000" dirty="0" smtClean="0">
              <a:latin typeface="Cambria" pitchFamily="18" charset="0"/>
            </a:endParaRPr>
          </a:p>
          <a:p>
            <a:pPr>
              <a:defRPr/>
            </a:pPr>
            <a:endParaRPr lang="en-GB" sz="3600" b="1" dirty="0" smtClean="0">
              <a:solidFill>
                <a:srgbClr val="FFFF00"/>
              </a:solidFill>
              <a:effectLst>
                <a:outerShdw blurRad="38100" dist="38100" dir="2700000" algn="tl">
                  <a:srgbClr val="000000">
                    <a:alpha val="43137"/>
                  </a:srgbClr>
                </a:outerShdw>
              </a:effectLst>
            </a:endParaRPr>
          </a:p>
          <a:p>
            <a:pPr>
              <a:defRPr/>
            </a:pPr>
            <a:endParaRPr lang="en-GB" sz="3600"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539552" y="2060848"/>
            <a:ext cx="8604448" cy="4154984"/>
          </a:xfrm>
          <a:prstGeom prst="rect">
            <a:avLst/>
          </a:prstGeom>
          <a:noFill/>
        </p:spPr>
        <p:txBody>
          <a:bodyPr wrap="square" rtlCol="0">
            <a:spAutoFit/>
          </a:bodyPr>
          <a:lstStyle/>
          <a:p>
            <a:r>
              <a:rPr lang="en-GB" sz="2400" dirty="0" smtClean="0">
                <a:latin typeface="Calibri" pitchFamily="34" charset="0"/>
              </a:rPr>
              <a:t>Their design is derived from a cognitive formulation of the problem and their primary aims are:</a:t>
            </a:r>
          </a:p>
          <a:p>
            <a:pPr marL="342900" indent="-342900">
              <a:buAutoNum type="arabicPeriod"/>
            </a:pPr>
            <a:r>
              <a:rPr lang="en-GB" sz="2400" u="sng" dirty="0" smtClean="0">
                <a:latin typeface="Calibri" pitchFamily="34" charset="0"/>
              </a:rPr>
              <a:t>Test</a:t>
            </a:r>
            <a:r>
              <a:rPr lang="en-GB" sz="2400" dirty="0" smtClean="0">
                <a:latin typeface="Calibri" pitchFamily="34" charset="0"/>
              </a:rPr>
              <a:t> validity of clients existing beliefs about themselves, others, world.</a:t>
            </a:r>
          </a:p>
          <a:p>
            <a:pPr marL="342900" indent="-342900">
              <a:buAutoNum type="arabicPeriod"/>
            </a:pPr>
            <a:r>
              <a:rPr lang="en-GB" sz="2400" dirty="0" smtClean="0">
                <a:latin typeface="Calibri" pitchFamily="34" charset="0"/>
              </a:rPr>
              <a:t> Construct new, more adaptive beliefs. </a:t>
            </a:r>
          </a:p>
          <a:p>
            <a:pPr marL="342900" indent="-342900">
              <a:buAutoNum type="arabicPeriod"/>
            </a:pPr>
            <a:r>
              <a:rPr lang="en-GB" sz="2400" dirty="0" smtClean="0">
                <a:latin typeface="Calibri" pitchFamily="34" charset="0"/>
              </a:rPr>
              <a:t>Contribute to the development of the cognitive formulation. </a:t>
            </a:r>
          </a:p>
          <a:p>
            <a:pPr marL="342900" indent="-342900"/>
            <a:r>
              <a:rPr lang="en-GB" dirty="0" smtClean="0">
                <a:latin typeface="Calibri" pitchFamily="34" charset="0"/>
              </a:rPr>
              <a:t>(Bennett-Levy et al., 2004)</a:t>
            </a:r>
          </a:p>
          <a:p>
            <a:pPr marL="342900" indent="-342900"/>
            <a:endParaRPr lang="en-GB" sz="2400" dirty="0" smtClean="0">
              <a:latin typeface="Calibri" pitchFamily="34" charset="0"/>
            </a:endParaRPr>
          </a:p>
          <a:p>
            <a:pPr marL="342900" indent="-342900"/>
            <a:r>
              <a:rPr lang="en-GB" sz="2400" dirty="0" smtClean="0">
                <a:latin typeface="Calibri" pitchFamily="34" charset="0"/>
              </a:rPr>
              <a:t>     In depression, behavioural experiments may be used to test negative  automatic thoughts and to re-evaluate underlying beliefs and assumptions.</a:t>
            </a:r>
            <a:endParaRPr lang="en-GB" sz="2400" dirty="0">
              <a:latin typeface="Calibri" pitchFamily="34" charset="0"/>
            </a:endParaRPr>
          </a:p>
        </p:txBody>
      </p:sp>
      <p:sp>
        <p:nvSpPr>
          <p:cNvPr id="4" name="TextBox 3"/>
          <p:cNvSpPr txBox="1"/>
          <p:nvPr/>
        </p:nvSpPr>
        <p:spPr>
          <a:xfrm>
            <a:off x="539552" y="1052736"/>
            <a:ext cx="8280920" cy="1107996"/>
          </a:xfrm>
          <a:prstGeom prst="rect">
            <a:avLst/>
          </a:prstGeom>
          <a:noFill/>
        </p:spPr>
        <p:txBody>
          <a:bodyPr wrap="square" rtlCol="0">
            <a:spAutoFit/>
          </a:bodyPr>
          <a:lstStyle/>
          <a:p>
            <a:r>
              <a:rPr lang="en-GB" sz="2400" dirty="0" smtClean="0"/>
              <a:t> </a:t>
            </a:r>
            <a:r>
              <a:rPr lang="en-GB" sz="2400" dirty="0" smtClean="0">
                <a:latin typeface="Calibri" pitchFamily="34" charset="0"/>
              </a:rPr>
              <a:t>Planned experimental activities, performed in or between  cognitive therapy sessions. </a:t>
            </a:r>
            <a:r>
              <a:rPr lang="en-GB" dirty="0" smtClean="0">
                <a:latin typeface="Calibri" pitchFamily="34" charset="0"/>
              </a:rPr>
              <a:t>(Bennett-Levy et al., 2004)</a:t>
            </a:r>
          </a:p>
          <a:p>
            <a:endParaRPr lang="en-GB"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8532440" cy="1015663"/>
          </a:xfrm>
          <a:prstGeom prst="rect">
            <a:avLst/>
          </a:prstGeom>
          <a:noFill/>
        </p:spPr>
        <p:txBody>
          <a:bodyPr wrap="square" rtlCol="0">
            <a:spAutoFit/>
          </a:bodyPr>
          <a:lstStyle/>
          <a:p>
            <a:r>
              <a:rPr lang="en-GB" sz="2000" dirty="0" smtClean="0">
                <a:latin typeface="Calibri" pitchFamily="34" charset="0"/>
              </a:rPr>
              <a:t>One example: Emma became depressed in university and dropped out when the pressure of exams became too much. She moved back to her parents’ house and felt too depressed to contact her friends.</a:t>
            </a:r>
          </a:p>
        </p:txBody>
      </p:sp>
      <p:sp>
        <p:nvSpPr>
          <p:cNvPr id="3" name="Rectangle 2"/>
          <p:cNvSpPr/>
          <p:nvPr/>
        </p:nvSpPr>
        <p:spPr>
          <a:xfrm>
            <a:off x="395536" y="0"/>
            <a:ext cx="6696744" cy="1200329"/>
          </a:xfrm>
          <a:prstGeom prst="rect">
            <a:avLst/>
          </a:prstGeom>
        </p:spPr>
        <p:txBody>
          <a:bodyPr wrap="square">
            <a:spAutoFit/>
          </a:bodyPr>
          <a:lstStyle/>
          <a:p>
            <a:pPr>
              <a:defRPr/>
            </a:pPr>
            <a:r>
              <a:rPr lang="en-GB" sz="3600" b="1" dirty="0" smtClean="0">
                <a:solidFill>
                  <a:srgbClr val="FFFF00"/>
                </a:solidFill>
                <a:effectLst>
                  <a:outerShdw blurRad="38100" dist="38100" dir="2700000" algn="tl">
                    <a:srgbClr val="000000">
                      <a:alpha val="43137"/>
                    </a:srgbClr>
                  </a:outerShdw>
                </a:effectLst>
                <a:latin typeface="Cambria" pitchFamily="18" charset="0"/>
              </a:rPr>
              <a:t>Behavioural experiments</a:t>
            </a:r>
          </a:p>
          <a:p>
            <a:pPr>
              <a:defRPr/>
            </a:pPr>
            <a:endParaRPr lang="en-GB" sz="36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395536" y="2204863"/>
            <a:ext cx="7920880" cy="4247317"/>
          </a:xfrm>
          <a:prstGeom prst="rect">
            <a:avLst/>
          </a:prstGeom>
          <a:noFill/>
        </p:spPr>
        <p:txBody>
          <a:bodyPr wrap="square" rtlCol="0">
            <a:spAutoFit/>
          </a:bodyPr>
          <a:lstStyle/>
          <a:p>
            <a:r>
              <a:rPr lang="en-GB" u="sng" dirty="0">
                <a:latin typeface="Calibri" pitchFamily="34" charset="0"/>
              </a:rPr>
              <a:t>Hypothesis testing</a:t>
            </a:r>
          </a:p>
          <a:p>
            <a:r>
              <a:rPr lang="en-GB" b="1" dirty="0">
                <a:latin typeface="Calibri" pitchFamily="34" charset="0"/>
              </a:rPr>
              <a:t>Theory A: </a:t>
            </a:r>
            <a:r>
              <a:rPr lang="en-GB" dirty="0">
                <a:latin typeface="Calibri" pitchFamily="34" charset="0"/>
              </a:rPr>
              <a:t>Client’s initial belief: ‘My friends will think I am thoughtless and selfish and won’t want to know me’  - </a:t>
            </a:r>
            <a:r>
              <a:rPr lang="en-GB" dirty="0" smtClean="0">
                <a:latin typeface="Calibri" pitchFamily="34" charset="0"/>
              </a:rPr>
              <a:t>80</a:t>
            </a:r>
            <a:r>
              <a:rPr lang="en-GB" dirty="0">
                <a:latin typeface="Calibri" pitchFamily="34" charset="0"/>
              </a:rPr>
              <a:t>% </a:t>
            </a:r>
            <a:r>
              <a:rPr lang="en-GB" dirty="0" smtClean="0">
                <a:latin typeface="Calibri" pitchFamily="34" charset="0"/>
              </a:rPr>
              <a:t>belief. </a:t>
            </a:r>
            <a:endParaRPr lang="en-GB" dirty="0">
              <a:latin typeface="Calibri" pitchFamily="34" charset="0"/>
            </a:endParaRPr>
          </a:p>
          <a:p>
            <a:r>
              <a:rPr lang="en-GB" b="1" dirty="0">
                <a:latin typeface="Calibri" pitchFamily="34" charset="0"/>
              </a:rPr>
              <a:t>Theory B</a:t>
            </a:r>
            <a:r>
              <a:rPr lang="en-GB" dirty="0">
                <a:latin typeface="Calibri" pitchFamily="34" charset="0"/>
              </a:rPr>
              <a:t>: Alternative belief: ‘One or two of my friends may be missing me, a couple have tried to contact me’ – </a:t>
            </a:r>
            <a:r>
              <a:rPr lang="en-GB" dirty="0" smtClean="0">
                <a:latin typeface="Calibri" pitchFamily="34" charset="0"/>
              </a:rPr>
              <a:t>20% belief.</a:t>
            </a:r>
            <a:endParaRPr lang="en-GB" dirty="0">
              <a:latin typeface="Calibri" pitchFamily="34" charset="0"/>
            </a:endParaRPr>
          </a:p>
          <a:p>
            <a:endParaRPr lang="en-GB" dirty="0">
              <a:latin typeface="Calibri" pitchFamily="34" charset="0"/>
            </a:endParaRPr>
          </a:p>
          <a:p>
            <a:r>
              <a:rPr lang="en-GB" u="sng" dirty="0">
                <a:latin typeface="Calibri" pitchFamily="34" charset="0"/>
              </a:rPr>
              <a:t>Prediction</a:t>
            </a:r>
            <a:r>
              <a:rPr lang="en-GB" dirty="0">
                <a:latin typeface="Calibri" pitchFamily="34" charset="0"/>
              </a:rPr>
              <a:t>: My best friend won’t want to know me any more. Even if we do meet I will probably feel foolish and cry all night.</a:t>
            </a:r>
          </a:p>
          <a:p>
            <a:endParaRPr lang="en-GB" dirty="0">
              <a:latin typeface="Calibri" pitchFamily="34" charset="0"/>
            </a:endParaRPr>
          </a:p>
          <a:p>
            <a:r>
              <a:rPr lang="en-GB" u="sng" dirty="0">
                <a:latin typeface="Calibri" pitchFamily="34" charset="0"/>
              </a:rPr>
              <a:t>Outcome</a:t>
            </a:r>
            <a:r>
              <a:rPr lang="en-GB" dirty="0">
                <a:latin typeface="Calibri" pitchFamily="34" charset="0"/>
              </a:rPr>
              <a:t>: After two more sessions working on the idea that the alternative belief may be true, Emma picked up the phone and rang her friend. Her friend was pleased to hear from her, they arranged to go out and Emma was surprised to find that she had fun and did not cry. </a:t>
            </a:r>
          </a:p>
          <a:p>
            <a:r>
              <a:rPr lang="en-GB" dirty="0">
                <a:latin typeface="Calibri" pitchFamily="34" charset="0"/>
              </a:rPr>
              <a:t>Emma’s belief that her friend’s wouldn’t want to know her dropped to 10</a:t>
            </a:r>
            <a:r>
              <a:rPr lang="en-GB" dirty="0" smtClean="0">
                <a:latin typeface="Calibri" pitchFamily="34" charset="0"/>
              </a:rPr>
              <a:t>%.</a:t>
            </a:r>
            <a:endParaRPr lang="en-GB" dirty="0">
              <a:latin typeface="Calibri" pitchFamily="34" charset="0"/>
            </a:endParaRPr>
          </a:p>
          <a:p>
            <a:endParaRPr lang="en-GB"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54886"/>
            <a:ext cx="9144000" cy="646113"/>
          </a:xfrm>
          <a:prstGeom prst="rect">
            <a:avLst/>
          </a:prstGeom>
          <a:noFill/>
        </p:spPr>
        <p:txBody>
          <a:bodyPr>
            <a:spAutoFit/>
          </a:bodyPr>
          <a:lstStyle/>
          <a:p>
            <a:pPr>
              <a:defRPr/>
            </a:pPr>
            <a:r>
              <a:rPr lang="en-GB" sz="3600" b="1" dirty="0" smtClean="0">
                <a:solidFill>
                  <a:srgbClr val="FFFF00"/>
                </a:solidFill>
                <a:effectLst>
                  <a:outerShdw blurRad="38100" dist="38100" dir="2700000" algn="tl">
                    <a:srgbClr val="000000">
                      <a:alpha val="43137"/>
                    </a:srgbClr>
                  </a:outerShdw>
                </a:effectLst>
                <a:latin typeface="Cambria" pitchFamily="18" charset="0"/>
              </a:rPr>
              <a:t>Common CBT </a:t>
            </a:r>
            <a:r>
              <a:rPr lang="en-GB" sz="3600" b="1" dirty="0">
                <a:solidFill>
                  <a:srgbClr val="FFFF00"/>
                </a:solidFill>
                <a:effectLst>
                  <a:outerShdw blurRad="38100" dist="38100" dir="2700000" algn="tl">
                    <a:srgbClr val="000000">
                      <a:alpha val="43137"/>
                    </a:srgbClr>
                  </a:outerShdw>
                </a:effectLst>
                <a:latin typeface="Cambria" pitchFamily="18" charset="0"/>
              </a:rPr>
              <a:t>goals</a:t>
            </a:r>
            <a:endParaRPr lang="en-GB" sz="2000" b="1" dirty="0">
              <a:solidFill>
                <a:srgbClr val="FFFF00"/>
              </a:solidFill>
              <a:effectLst>
                <a:outerShdw blurRad="38100" dist="38100" dir="2700000" algn="tl">
                  <a:srgbClr val="000000">
                    <a:alpha val="43137"/>
                  </a:srgbClr>
                </a:outerShdw>
              </a:effectLst>
              <a:latin typeface="Cambria" pitchFamily="18" charset="0"/>
            </a:endParaRPr>
          </a:p>
        </p:txBody>
      </p:sp>
      <p:sp>
        <p:nvSpPr>
          <p:cNvPr id="28674" name="TextBox 3"/>
          <p:cNvSpPr txBox="1">
            <a:spLocks noChangeArrowheads="1"/>
          </p:cNvSpPr>
          <p:nvPr/>
        </p:nvSpPr>
        <p:spPr bwMode="auto">
          <a:xfrm>
            <a:off x="395288" y="1412875"/>
            <a:ext cx="7632700" cy="3970318"/>
          </a:xfrm>
          <a:prstGeom prst="rect">
            <a:avLst/>
          </a:prstGeom>
          <a:noFill/>
          <a:ln w="9525">
            <a:noFill/>
            <a:miter lim="800000"/>
            <a:headEnd/>
            <a:tailEnd/>
          </a:ln>
        </p:spPr>
        <p:txBody>
          <a:bodyPr>
            <a:spAutoFit/>
          </a:bodyPr>
          <a:lstStyle/>
          <a:p>
            <a:r>
              <a:rPr lang="en-GB" sz="2800" dirty="0">
                <a:latin typeface="Calibri" pitchFamily="34" charset="0"/>
              </a:rPr>
              <a:t>1.The client needs to counteract negative cognitive biases and develop a more balanced view of him/herself, the world, and the future.</a:t>
            </a:r>
          </a:p>
          <a:p>
            <a:endParaRPr lang="en-GB" sz="2800" dirty="0">
              <a:latin typeface="Calibri" pitchFamily="34" charset="0"/>
            </a:endParaRPr>
          </a:p>
          <a:p>
            <a:r>
              <a:rPr lang="en-GB" sz="2800" dirty="0">
                <a:latin typeface="Calibri" pitchFamily="34" charset="0"/>
              </a:rPr>
              <a:t>2. Restore activity levels, especially of activities that bring a sense of pleasure and achievement.</a:t>
            </a:r>
          </a:p>
          <a:p>
            <a:endParaRPr lang="en-GB" sz="2800" dirty="0">
              <a:latin typeface="Calibri" pitchFamily="34" charset="0"/>
            </a:endParaRPr>
          </a:p>
          <a:p>
            <a:r>
              <a:rPr lang="en-GB" sz="2800" dirty="0">
                <a:latin typeface="Calibri" pitchFamily="34" charset="0"/>
              </a:rPr>
              <a:t>3. Increase active engagement with problem solving.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908720"/>
            <a:ext cx="8363272" cy="5357192"/>
          </a:xfrm>
        </p:spPr>
        <p:txBody>
          <a:bodyPr>
            <a:normAutofit fontScale="62500" lnSpcReduction="20000"/>
          </a:bodyPr>
          <a:lstStyle/>
          <a:p>
            <a:r>
              <a:rPr lang="en-GB" dirty="0">
                <a:latin typeface="Calibri" pitchFamily="34" charset="0"/>
              </a:rPr>
              <a:t>Based on clinical trials evidence – NICE recommends CBT for depression </a:t>
            </a:r>
            <a:r>
              <a:rPr lang="en-GB" dirty="0">
                <a:latin typeface="Calibri" pitchFamily="34" charset="0"/>
                <a:hlinkClick r:id="rId3"/>
              </a:rPr>
              <a:t>http://www.nice.org.uk/cg90</a:t>
            </a:r>
            <a:endParaRPr lang="en-GB" dirty="0">
              <a:latin typeface="Calibri" pitchFamily="34" charset="0"/>
            </a:endParaRPr>
          </a:p>
          <a:p>
            <a:endParaRPr lang="en-GB" dirty="0" smtClean="0">
              <a:latin typeface="Calibri" pitchFamily="34" charset="0"/>
            </a:endParaRPr>
          </a:p>
          <a:p>
            <a:r>
              <a:rPr lang="en-GB" dirty="0" smtClean="0">
                <a:latin typeface="Calibri" pitchFamily="34" charset="0"/>
              </a:rPr>
              <a:t>Important </a:t>
            </a:r>
            <a:r>
              <a:rPr lang="en-GB" dirty="0">
                <a:latin typeface="Calibri" pitchFamily="34" charset="0"/>
              </a:rPr>
              <a:t>questions to consider when thinking about efficacy</a:t>
            </a:r>
            <a:r>
              <a:rPr lang="en-GB" dirty="0" smtClean="0">
                <a:latin typeface="Calibri" pitchFamily="34" charset="0"/>
              </a:rPr>
              <a:t>:</a:t>
            </a:r>
          </a:p>
          <a:p>
            <a:pPr lvl="1">
              <a:buFont typeface="+mj-lt"/>
              <a:buAutoNum type="arabicPeriod"/>
            </a:pPr>
            <a:r>
              <a:rPr lang="en-GB" dirty="0" smtClean="0">
                <a:latin typeface="Calibri" pitchFamily="34" charset="0"/>
              </a:rPr>
              <a:t>What </a:t>
            </a:r>
            <a:r>
              <a:rPr lang="en-GB" dirty="0">
                <a:latin typeface="Calibri" pitchFamily="34" charset="0"/>
              </a:rPr>
              <a:t>is CBT compared to? Drug treatments, other therapeutic approaches, nothing?</a:t>
            </a:r>
          </a:p>
          <a:p>
            <a:pPr lvl="1">
              <a:buFont typeface="+mj-lt"/>
              <a:buAutoNum type="arabicPeriod"/>
            </a:pPr>
            <a:r>
              <a:rPr lang="en-GB" dirty="0">
                <a:latin typeface="Calibri" pitchFamily="34" charset="0"/>
              </a:rPr>
              <a:t>Long term outcomes: Are treatment gains maintained over time</a:t>
            </a:r>
            <a:r>
              <a:rPr lang="en-GB" dirty="0" smtClean="0">
                <a:latin typeface="Calibri" pitchFamily="34" charset="0"/>
              </a:rPr>
              <a:t>?</a:t>
            </a:r>
          </a:p>
          <a:p>
            <a:pPr marL="285750" indent="-285750"/>
            <a:endParaRPr lang="en-GB" dirty="0" smtClean="0">
              <a:latin typeface="Calibri" pitchFamily="34" charset="0"/>
            </a:endParaRPr>
          </a:p>
          <a:p>
            <a:pPr marL="285750" indent="-285750"/>
            <a:r>
              <a:rPr lang="en-GB" sz="3800" dirty="0" smtClean="0">
                <a:latin typeface="Calibri" pitchFamily="34" charset="0"/>
              </a:rPr>
              <a:t>CBT is more effective than no intervention </a:t>
            </a:r>
          </a:p>
          <a:p>
            <a:pPr marL="685800" lvl="1"/>
            <a:r>
              <a:rPr lang="en-GB" sz="3800" dirty="0" smtClean="0">
                <a:latin typeface="Calibri" pitchFamily="34" charset="0"/>
              </a:rPr>
              <a:t>Based on meta-analysis of 97 studies, d = 0.67, Cuijpers et al., 2011</a:t>
            </a:r>
          </a:p>
          <a:p>
            <a:pPr marL="285750" indent="-285750"/>
            <a:r>
              <a:rPr lang="en-GB" sz="3800" dirty="0" smtClean="0">
                <a:latin typeface="Calibri" pitchFamily="34" charset="0"/>
              </a:rPr>
              <a:t>Is equally effective as other types of psychological therapy </a:t>
            </a:r>
          </a:p>
          <a:p>
            <a:pPr marL="685800" lvl="1"/>
            <a:r>
              <a:rPr lang="en-GB" sz="3800" dirty="0" smtClean="0">
                <a:latin typeface="Calibri" pitchFamily="34" charset="0"/>
              </a:rPr>
              <a:t>Based on meta-analysis of 56 studies, d = 0.03, Cuijpers et al., 2011</a:t>
            </a:r>
          </a:p>
          <a:p>
            <a:pPr marL="285750" indent="-285750"/>
            <a:r>
              <a:rPr lang="en-GB" sz="3800" dirty="0" smtClean="0">
                <a:latin typeface="Calibri" pitchFamily="34" charset="0"/>
              </a:rPr>
              <a:t>CBT is equally effective to antidepressant medication, and may be more effective at preventing relapse (De Rubeis et al., 2005)</a:t>
            </a:r>
          </a:p>
          <a:p>
            <a:pPr marL="0" indent="0">
              <a:buNone/>
            </a:pPr>
            <a:endParaRPr lang="en-GB" dirty="0" smtClean="0"/>
          </a:p>
          <a:p>
            <a:pPr marL="285750" indent="-285750"/>
            <a:endParaRPr lang="en-GB" dirty="0" smtClean="0"/>
          </a:p>
          <a:p>
            <a:pPr marL="285750" indent="-285750"/>
            <a:endParaRPr lang="en-GB" dirty="0" smtClean="0"/>
          </a:p>
          <a:p>
            <a:endParaRPr lang="en-GB" dirty="0" smtClean="0"/>
          </a:p>
        </p:txBody>
      </p:sp>
      <p:sp>
        <p:nvSpPr>
          <p:cNvPr id="8" name="TextBox 7"/>
          <p:cNvSpPr txBox="1"/>
          <p:nvPr/>
        </p:nvSpPr>
        <p:spPr>
          <a:xfrm>
            <a:off x="257312" y="168328"/>
            <a:ext cx="6696744" cy="584775"/>
          </a:xfrm>
          <a:prstGeom prst="rect">
            <a:avLst/>
          </a:prstGeom>
          <a:noFill/>
        </p:spPr>
        <p:txBody>
          <a:bodyPr wrap="square" rtlCol="0">
            <a:spAutoFit/>
          </a:bodyPr>
          <a:lstStyle/>
          <a:p>
            <a:r>
              <a:rPr lang="en-GB" sz="3200" b="1" dirty="0" smtClean="0">
                <a:solidFill>
                  <a:srgbClr val="FFFF00"/>
                </a:solidFill>
                <a:latin typeface="Cambria" pitchFamily="18" charset="0"/>
              </a:rPr>
              <a:t>Efficacy of CBT for depression</a:t>
            </a:r>
            <a:endParaRPr lang="en-GB" sz="3200" b="1" dirty="0">
              <a:solidFill>
                <a:srgbClr val="FFFF00"/>
              </a:solidFill>
              <a:latin typeface="Cambria" pitchFamily="18" charset="0"/>
            </a:endParaRPr>
          </a:p>
        </p:txBody>
      </p:sp>
    </p:spTree>
    <p:extLst>
      <p:ext uri="{BB962C8B-B14F-4D97-AF65-F5344CB8AC3E}">
        <p14:creationId xmlns:p14="http://schemas.microsoft.com/office/powerpoint/2010/main" val="2085009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4" name="Object 6"/>
          <p:cNvGraphicFramePr>
            <a:graphicFrameLocks noChangeAspect="1"/>
          </p:cNvGraphicFramePr>
          <p:nvPr>
            <p:extLst>
              <p:ext uri="{D42A27DB-BD31-4B8C-83A1-F6EECF244321}">
                <p14:modId xmlns:p14="http://schemas.microsoft.com/office/powerpoint/2010/main" val="3535888537"/>
              </p:ext>
            </p:extLst>
          </p:nvPr>
        </p:nvGraphicFramePr>
        <p:xfrm>
          <a:off x="257312" y="1495619"/>
          <a:ext cx="3746500" cy="4392488"/>
        </p:xfrm>
        <a:graphic>
          <a:graphicData uri="http://schemas.openxmlformats.org/presentationml/2006/ole">
            <mc:AlternateContent xmlns:mc="http://schemas.openxmlformats.org/markup-compatibility/2006">
              <mc:Choice xmlns:v="urn:schemas-microsoft-com:vml" Requires="v">
                <p:oleObj spid="_x0000_s2057" name="Image" r:id="rId4" imgW="3746032" imgH="4507937" progId="">
                  <p:embed/>
                </p:oleObj>
              </mc:Choice>
              <mc:Fallback>
                <p:oleObj name="Image" r:id="rId4" imgW="3746032" imgH="4507937" progId="">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12" y="1495619"/>
                        <a:ext cx="3746500" cy="439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257312" y="168328"/>
            <a:ext cx="6696744" cy="584775"/>
          </a:xfrm>
          <a:prstGeom prst="rect">
            <a:avLst/>
          </a:prstGeom>
          <a:noFill/>
        </p:spPr>
        <p:txBody>
          <a:bodyPr wrap="square" rtlCol="0">
            <a:spAutoFit/>
          </a:bodyPr>
          <a:lstStyle/>
          <a:p>
            <a:r>
              <a:rPr lang="en-GB" sz="3200" b="1" dirty="0" smtClean="0">
                <a:solidFill>
                  <a:srgbClr val="FFFF00"/>
                </a:solidFill>
                <a:latin typeface="Cambria" pitchFamily="18" charset="0"/>
              </a:rPr>
              <a:t>Efficacy of CBT for depression</a:t>
            </a:r>
            <a:endParaRPr lang="en-GB" sz="3200" b="1" dirty="0">
              <a:solidFill>
                <a:srgbClr val="FFFF00"/>
              </a:solidFill>
              <a:latin typeface="Cambria" pitchFamily="18" charset="0"/>
            </a:endParaRPr>
          </a:p>
        </p:txBody>
      </p:sp>
      <p:sp>
        <p:nvSpPr>
          <p:cNvPr id="2" name="TextBox 1"/>
          <p:cNvSpPr txBox="1"/>
          <p:nvPr/>
        </p:nvSpPr>
        <p:spPr>
          <a:xfrm>
            <a:off x="405382" y="836712"/>
            <a:ext cx="8415090" cy="646331"/>
          </a:xfrm>
          <a:prstGeom prst="rect">
            <a:avLst/>
          </a:prstGeom>
          <a:noFill/>
        </p:spPr>
        <p:txBody>
          <a:bodyPr wrap="square" rtlCol="0">
            <a:spAutoFit/>
          </a:bodyPr>
          <a:lstStyle/>
          <a:p>
            <a:r>
              <a:rPr lang="en-GB" dirty="0" smtClean="0"/>
              <a:t>De Rubeis et al (2005) Study comparing cognitive </a:t>
            </a:r>
            <a:r>
              <a:rPr lang="en-GB" dirty="0"/>
              <a:t>t</a:t>
            </a:r>
            <a:r>
              <a:rPr lang="en-GB" dirty="0" smtClean="0"/>
              <a:t>herapy with antidepressant medication in adults</a:t>
            </a:r>
            <a:endParaRPr lang="en-GB" dirty="0"/>
          </a:p>
        </p:txBody>
      </p:sp>
      <p:pic>
        <p:nvPicPr>
          <p:cNvPr id="2050" name="Picture 2" descr="Cognitive therapy versus medication for depression: treatment outcomes and neural mechanism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67944" y="2420888"/>
            <a:ext cx="4624043" cy="32403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5382" y="5949280"/>
            <a:ext cx="3878586" cy="369332"/>
          </a:xfrm>
          <a:prstGeom prst="rect">
            <a:avLst/>
          </a:prstGeom>
          <a:noFill/>
        </p:spPr>
        <p:txBody>
          <a:bodyPr wrap="square" rtlCol="0">
            <a:spAutoFit/>
          </a:bodyPr>
          <a:lstStyle/>
          <a:p>
            <a:r>
              <a:rPr lang="en-GB" dirty="0" smtClean="0">
                <a:latin typeface="Calibri" pitchFamily="34" charset="0"/>
              </a:rPr>
              <a:t>No difference in outcomes at 16 weeks</a:t>
            </a:r>
            <a:endParaRPr lang="en-GB" dirty="0">
              <a:latin typeface="Calibri" pitchFamily="34" charset="0"/>
            </a:endParaRPr>
          </a:p>
        </p:txBody>
      </p:sp>
      <p:sp>
        <p:nvSpPr>
          <p:cNvPr id="7" name="TextBox 6"/>
          <p:cNvSpPr txBox="1"/>
          <p:nvPr/>
        </p:nvSpPr>
        <p:spPr>
          <a:xfrm>
            <a:off x="4426582" y="5954275"/>
            <a:ext cx="4537906" cy="646331"/>
          </a:xfrm>
          <a:prstGeom prst="rect">
            <a:avLst/>
          </a:prstGeom>
          <a:noFill/>
        </p:spPr>
        <p:txBody>
          <a:bodyPr wrap="square" rtlCol="0">
            <a:spAutoFit/>
          </a:bodyPr>
          <a:lstStyle/>
          <a:p>
            <a:r>
              <a:rPr lang="en-GB" dirty="0" smtClean="0">
                <a:latin typeface="Calibri" pitchFamily="34" charset="0"/>
              </a:rPr>
              <a:t>Cognitive Therapy was associated with lower rates of relapse </a:t>
            </a:r>
            <a:endParaRPr lang="en-GB" dirty="0">
              <a:latin typeface="Calibri" pitchFamily="34" charset="0"/>
            </a:endParaRPr>
          </a:p>
        </p:txBody>
      </p:sp>
    </p:spTree>
    <p:extLst>
      <p:ext uri="{BB962C8B-B14F-4D97-AF65-F5344CB8AC3E}">
        <p14:creationId xmlns:p14="http://schemas.microsoft.com/office/powerpoint/2010/main" val="3058506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0350"/>
            <a:ext cx="9144000" cy="1200150"/>
          </a:xfrm>
          <a:prstGeom prst="rect">
            <a:avLst/>
          </a:prstGeom>
          <a:noFill/>
        </p:spPr>
        <p:txBody>
          <a:bodyPr>
            <a:spAutoFit/>
          </a:bodyPr>
          <a:lstStyle/>
          <a:p>
            <a:pPr algn="ctr">
              <a:defRPr/>
            </a:pPr>
            <a:r>
              <a:rPr lang="en-GB" sz="3600" b="1" dirty="0">
                <a:solidFill>
                  <a:srgbClr val="FFFF00"/>
                </a:solidFill>
                <a:effectLst>
                  <a:outerShdw blurRad="38100" dist="38100" dir="2700000" algn="tl">
                    <a:srgbClr val="000000">
                      <a:alpha val="43137"/>
                    </a:srgbClr>
                  </a:outerShdw>
                </a:effectLst>
                <a:latin typeface="Cambria" pitchFamily="18" charset="0"/>
              </a:rPr>
              <a:t>Mindfulness Based Cognitive Therapy (MBCT</a:t>
            </a:r>
            <a:r>
              <a:rPr lang="en-GB" sz="3600" b="1" dirty="0" smtClean="0">
                <a:solidFill>
                  <a:srgbClr val="FFFF00"/>
                </a:solidFill>
                <a:effectLst>
                  <a:outerShdw blurRad="38100" dist="38100" dir="2700000" algn="tl">
                    <a:srgbClr val="000000">
                      <a:alpha val="43137"/>
                    </a:srgbClr>
                  </a:outerShdw>
                </a:effectLst>
                <a:latin typeface="Cambria" pitchFamily="18" charset="0"/>
              </a:rPr>
              <a:t>) </a:t>
            </a:r>
            <a:endParaRPr lang="en-GB" sz="2000" b="1" dirty="0">
              <a:solidFill>
                <a:srgbClr val="FFFF00"/>
              </a:solidFill>
              <a:effectLst>
                <a:outerShdw blurRad="38100" dist="38100" dir="2700000" algn="tl">
                  <a:srgbClr val="000000">
                    <a:alpha val="43137"/>
                  </a:srgbClr>
                </a:outerShdw>
              </a:effectLst>
              <a:latin typeface="Cambria" pitchFamily="18" charset="0"/>
            </a:endParaRPr>
          </a:p>
        </p:txBody>
      </p:sp>
      <p:sp>
        <p:nvSpPr>
          <p:cNvPr id="38914" name="TextBox 2"/>
          <p:cNvSpPr txBox="1">
            <a:spLocks noChangeArrowheads="1"/>
          </p:cNvSpPr>
          <p:nvPr/>
        </p:nvSpPr>
        <p:spPr bwMode="auto">
          <a:xfrm>
            <a:off x="450056" y="5013176"/>
            <a:ext cx="8243887" cy="1323439"/>
          </a:xfrm>
          <a:prstGeom prst="rect">
            <a:avLst/>
          </a:prstGeom>
          <a:noFill/>
          <a:ln w="9525">
            <a:noFill/>
            <a:miter lim="800000"/>
            <a:headEnd/>
            <a:tailEnd/>
          </a:ln>
        </p:spPr>
        <p:txBody>
          <a:bodyPr wrap="square">
            <a:spAutoFit/>
          </a:bodyPr>
          <a:lstStyle/>
          <a:p>
            <a:r>
              <a:rPr lang="en-GB" sz="3200" dirty="0">
                <a:latin typeface="Calibri" pitchFamily="34" charset="0"/>
              </a:rPr>
              <a:t>Mindfulness</a:t>
            </a:r>
          </a:p>
          <a:p>
            <a:r>
              <a:rPr lang="en-GB" sz="2400" i="1" dirty="0">
                <a:latin typeface="Calibri" pitchFamily="34" charset="0"/>
              </a:rPr>
              <a:t>“Paying attention in a particular way: on purpose, in the present moment , and </a:t>
            </a:r>
            <a:r>
              <a:rPr lang="en-GB" sz="2400" i="1" dirty="0" smtClean="0">
                <a:latin typeface="Calibri" pitchFamily="34" charset="0"/>
              </a:rPr>
              <a:t>nonjudgmentally</a:t>
            </a:r>
            <a:r>
              <a:rPr lang="en-GB" sz="2400" i="1" dirty="0">
                <a:latin typeface="Calibri" pitchFamily="34" charset="0"/>
              </a:rPr>
              <a:t> ” </a:t>
            </a:r>
            <a:r>
              <a:rPr lang="en-GB" dirty="0">
                <a:latin typeface="Calibri" pitchFamily="34" charset="0"/>
              </a:rPr>
              <a:t>Kabat-Zinn (1990)</a:t>
            </a:r>
            <a:endParaRPr lang="en-GB" i="1" dirty="0">
              <a:latin typeface="Calibri" pitchFamily="34" charset="0"/>
            </a:endParaRPr>
          </a:p>
        </p:txBody>
      </p:sp>
      <p:sp>
        <p:nvSpPr>
          <p:cNvPr id="38915" name="TextBox 3"/>
          <p:cNvSpPr txBox="1">
            <a:spLocks noChangeArrowheads="1"/>
          </p:cNvSpPr>
          <p:nvPr/>
        </p:nvSpPr>
        <p:spPr bwMode="auto">
          <a:xfrm>
            <a:off x="684213" y="1844675"/>
            <a:ext cx="8136259" cy="2954655"/>
          </a:xfrm>
          <a:prstGeom prst="rect">
            <a:avLst/>
          </a:prstGeom>
          <a:noFill/>
          <a:ln w="9525">
            <a:noFill/>
            <a:miter lim="800000"/>
            <a:headEnd/>
            <a:tailEnd/>
          </a:ln>
        </p:spPr>
        <p:txBody>
          <a:bodyPr wrap="square">
            <a:spAutoFit/>
          </a:bodyPr>
          <a:lstStyle/>
          <a:p>
            <a:r>
              <a:rPr lang="fr-FR" sz="2400" dirty="0" smtClean="0">
                <a:latin typeface="Calibri" pitchFamily="34" charset="0"/>
              </a:rPr>
              <a:t> </a:t>
            </a:r>
            <a:r>
              <a:rPr lang="en-GB" sz="2400" dirty="0" smtClean="0">
                <a:latin typeface="Calibri" pitchFamily="34" charset="0"/>
              </a:rPr>
              <a:t>MBCT aims to prevent depressive relapse by developing awareness of and changing the relationship with unwanted negative thoughts, feelings and bodily sensations. </a:t>
            </a:r>
          </a:p>
          <a:p>
            <a:endParaRPr lang="en-GB" sz="2400" dirty="0" smtClean="0">
              <a:latin typeface="Calibri" pitchFamily="34" charset="0"/>
            </a:endParaRPr>
          </a:p>
          <a:p>
            <a:r>
              <a:rPr lang="en-GB" sz="2400" dirty="0" smtClean="0">
                <a:latin typeface="Calibri" pitchFamily="34" charset="0"/>
              </a:rPr>
              <a:t>In this way previously depressed individuals respond to negative thoughts not in an automatic way, but in a skilful intentional way.</a:t>
            </a:r>
          </a:p>
          <a:p>
            <a:r>
              <a:rPr lang="en-GB" dirty="0" smtClean="0">
                <a:latin typeface="Calibri" pitchFamily="34" charset="0"/>
              </a:rPr>
              <a:t>Ma &amp; Teasdale (2004)</a:t>
            </a:r>
            <a:endParaRPr lang="en-GB" dirty="0">
              <a:latin typeface="Calibri" pitchFamily="34" charset="0"/>
            </a:endParaRPr>
          </a:p>
        </p:txBody>
      </p:sp>
    </p:spTree>
    <p:extLst>
      <p:ext uri="{BB962C8B-B14F-4D97-AF65-F5344CB8AC3E}">
        <p14:creationId xmlns:p14="http://schemas.microsoft.com/office/powerpoint/2010/main" val="252815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0350"/>
            <a:ext cx="9144000" cy="646113"/>
          </a:xfrm>
          <a:prstGeom prst="rect">
            <a:avLst/>
          </a:prstGeom>
          <a:noFill/>
        </p:spPr>
        <p:txBody>
          <a:bodyPr>
            <a:spAutoFit/>
          </a:bodyPr>
          <a:lstStyle/>
          <a:p>
            <a:pPr>
              <a:defRPr/>
            </a:pPr>
            <a:r>
              <a:rPr lang="en-GB" sz="3600" b="1" dirty="0">
                <a:solidFill>
                  <a:srgbClr val="FFFF00"/>
                </a:solidFill>
                <a:effectLst>
                  <a:outerShdw blurRad="38100" dist="38100" dir="2700000" algn="tl">
                    <a:srgbClr val="000000">
                      <a:alpha val="43137"/>
                    </a:srgbClr>
                  </a:outerShdw>
                </a:effectLst>
                <a:latin typeface="Cambria" pitchFamily="18" charset="0"/>
              </a:rPr>
              <a:t>Core assumptions of MBCT</a:t>
            </a:r>
            <a:endParaRPr lang="en-GB" sz="2000" b="1" dirty="0">
              <a:solidFill>
                <a:srgbClr val="FFFF00"/>
              </a:solidFill>
              <a:effectLst>
                <a:outerShdw blurRad="38100" dist="38100" dir="2700000" algn="tl">
                  <a:srgbClr val="000000">
                    <a:alpha val="43137"/>
                  </a:srgbClr>
                </a:outerShdw>
              </a:effectLst>
              <a:latin typeface="Cambria" pitchFamily="18" charset="0"/>
            </a:endParaRPr>
          </a:p>
        </p:txBody>
      </p:sp>
      <p:sp>
        <p:nvSpPr>
          <p:cNvPr id="40962" name="TextBox 2"/>
          <p:cNvSpPr txBox="1">
            <a:spLocks noChangeArrowheads="1"/>
          </p:cNvSpPr>
          <p:nvPr/>
        </p:nvSpPr>
        <p:spPr bwMode="auto">
          <a:xfrm>
            <a:off x="539750" y="981075"/>
            <a:ext cx="8280400" cy="1938338"/>
          </a:xfrm>
          <a:prstGeom prst="rect">
            <a:avLst/>
          </a:prstGeom>
          <a:noFill/>
          <a:ln w="9525">
            <a:noFill/>
            <a:miter lim="800000"/>
            <a:headEnd/>
            <a:tailEnd/>
          </a:ln>
        </p:spPr>
        <p:txBody>
          <a:bodyPr>
            <a:spAutoFit/>
          </a:bodyPr>
          <a:lstStyle/>
          <a:p>
            <a:r>
              <a:rPr lang="en-GB" sz="2000" dirty="0" smtClean="0">
                <a:latin typeface="Calibri" pitchFamily="34" charset="0"/>
              </a:rPr>
              <a:t>MBCT assumes that once in a mode of recovery from depression, previously depressed individuals  will still be vulnerable to experiencing low mood and patterns of negative thinking. </a:t>
            </a:r>
          </a:p>
          <a:p>
            <a:endParaRPr lang="en-GB" sz="2000" dirty="0" smtClean="0">
              <a:latin typeface="Calibri" pitchFamily="34" charset="0"/>
            </a:endParaRPr>
          </a:p>
          <a:p>
            <a:r>
              <a:rPr lang="en-GB" sz="2000" dirty="0" smtClean="0">
                <a:latin typeface="Calibri" pitchFamily="34" charset="0"/>
              </a:rPr>
              <a:t>Reactivation of depression related thoughts, feelings, and physical sensations is often automatic – and can trigger relapse.</a:t>
            </a:r>
            <a:endParaRPr lang="en-GB" sz="2000" dirty="0">
              <a:latin typeface="Calibri" pitchFamily="34" charset="0"/>
            </a:endParaRPr>
          </a:p>
        </p:txBody>
      </p:sp>
      <p:cxnSp>
        <p:nvCxnSpPr>
          <p:cNvPr id="7" name="Straight Connector 6"/>
          <p:cNvCxnSpPr/>
          <p:nvPr/>
        </p:nvCxnSpPr>
        <p:spPr>
          <a:xfrm>
            <a:off x="971550" y="4941888"/>
            <a:ext cx="38877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4787900" y="4797425"/>
            <a:ext cx="288925" cy="287338"/>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cxnSp>
        <p:nvCxnSpPr>
          <p:cNvPr id="10" name="Straight Arrow Connector 9"/>
          <p:cNvCxnSpPr/>
          <p:nvPr/>
        </p:nvCxnSpPr>
        <p:spPr>
          <a:xfrm flipV="1">
            <a:off x="5076825" y="4076700"/>
            <a:ext cx="935038" cy="8350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76825" y="5013325"/>
            <a:ext cx="1008063" cy="79216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967" name="TextBox 16"/>
          <p:cNvSpPr txBox="1">
            <a:spLocks noChangeArrowheads="1"/>
          </p:cNvSpPr>
          <p:nvPr/>
        </p:nvSpPr>
        <p:spPr bwMode="auto">
          <a:xfrm>
            <a:off x="971550" y="3716338"/>
            <a:ext cx="1223963" cy="1201737"/>
          </a:xfrm>
          <a:prstGeom prst="rect">
            <a:avLst/>
          </a:prstGeom>
          <a:noFill/>
          <a:ln w="9525">
            <a:noFill/>
            <a:miter lim="800000"/>
            <a:headEnd/>
            <a:tailEnd/>
          </a:ln>
        </p:spPr>
        <p:txBody>
          <a:bodyPr>
            <a:spAutoFit/>
          </a:bodyPr>
          <a:lstStyle/>
          <a:p>
            <a:r>
              <a:rPr lang="en-GB" dirty="0" smtClean="0">
                <a:latin typeface="Calibri" pitchFamily="34" charset="0"/>
              </a:rPr>
              <a:t>Negative thinking:</a:t>
            </a:r>
          </a:p>
          <a:p>
            <a:r>
              <a:rPr lang="en-GB" dirty="0" smtClean="0">
                <a:latin typeface="Calibri" pitchFamily="34" charset="0"/>
              </a:rPr>
              <a:t>Depressive episode</a:t>
            </a:r>
            <a:endParaRPr lang="en-GB" dirty="0">
              <a:latin typeface="Calibri" pitchFamily="34" charset="0"/>
            </a:endParaRPr>
          </a:p>
        </p:txBody>
      </p:sp>
      <p:sp>
        <p:nvSpPr>
          <p:cNvPr id="40968" name="TextBox 17"/>
          <p:cNvSpPr txBox="1">
            <a:spLocks noChangeArrowheads="1"/>
          </p:cNvSpPr>
          <p:nvPr/>
        </p:nvSpPr>
        <p:spPr bwMode="auto">
          <a:xfrm>
            <a:off x="2484438" y="3716338"/>
            <a:ext cx="1223962" cy="1201737"/>
          </a:xfrm>
          <a:prstGeom prst="rect">
            <a:avLst/>
          </a:prstGeom>
          <a:noFill/>
          <a:ln w="9525">
            <a:noFill/>
            <a:miter lim="800000"/>
            <a:headEnd/>
            <a:tailEnd/>
          </a:ln>
        </p:spPr>
        <p:txBody>
          <a:bodyPr>
            <a:spAutoFit/>
          </a:bodyPr>
          <a:lstStyle/>
          <a:p>
            <a:r>
              <a:rPr lang="en-GB" dirty="0" smtClean="0">
                <a:latin typeface="Calibri" pitchFamily="34" charset="0"/>
              </a:rPr>
              <a:t>Non-negative thinking:</a:t>
            </a:r>
          </a:p>
          <a:p>
            <a:r>
              <a:rPr lang="en-GB" dirty="0" smtClean="0">
                <a:latin typeface="Calibri" pitchFamily="34" charset="0"/>
              </a:rPr>
              <a:t>Remission</a:t>
            </a:r>
            <a:endParaRPr lang="en-GB" dirty="0">
              <a:latin typeface="Calibri" pitchFamily="34" charset="0"/>
            </a:endParaRPr>
          </a:p>
        </p:txBody>
      </p:sp>
      <p:sp>
        <p:nvSpPr>
          <p:cNvPr id="40969" name="TextBox 18"/>
          <p:cNvSpPr txBox="1">
            <a:spLocks noChangeArrowheads="1"/>
          </p:cNvSpPr>
          <p:nvPr/>
        </p:nvSpPr>
        <p:spPr bwMode="auto">
          <a:xfrm>
            <a:off x="3924300" y="4221163"/>
            <a:ext cx="1295400" cy="646112"/>
          </a:xfrm>
          <a:prstGeom prst="rect">
            <a:avLst/>
          </a:prstGeom>
          <a:noFill/>
          <a:ln w="9525">
            <a:noFill/>
            <a:miter lim="800000"/>
            <a:headEnd/>
            <a:tailEnd/>
          </a:ln>
        </p:spPr>
        <p:txBody>
          <a:bodyPr>
            <a:spAutoFit/>
          </a:bodyPr>
          <a:lstStyle/>
          <a:p>
            <a:r>
              <a:rPr lang="en-GB" dirty="0" smtClean="0">
                <a:latin typeface="Calibri" pitchFamily="34" charset="0"/>
              </a:rPr>
              <a:t>Potential RELAPSE</a:t>
            </a:r>
            <a:endParaRPr lang="en-GB" dirty="0">
              <a:latin typeface="Calibri" pitchFamily="34" charset="0"/>
            </a:endParaRPr>
          </a:p>
        </p:txBody>
      </p:sp>
      <p:cxnSp>
        <p:nvCxnSpPr>
          <p:cNvPr id="23" name="Straight Arrow Connector 22"/>
          <p:cNvCxnSpPr/>
          <p:nvPr/>
        </p:nvCxnSpPr>
        <p:spPr>
          <a:xfrm flipV="1">
            <a:off x="4932363" y="5229225"/>
            <a:ext cx="0" cy="57626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971" name="TextBox 23"/>
          <p:cNvSpPr txBox="1">
            <a:spLocks noChangeArrowheads="1"/>
          </p:cNvSpPr>
          <p:nvPr/>
        </p:nvSpPr>
        <p:spPr bwMode="auto">
          <a:xfrm>
            <a:off x="4067175" y="5949950"/>
            <a:ext cx="1873250" cy="922338"/>
          </a:xfrm>
          <a:prstGeom prst="rect">
            <a:avLst/>
          </a:prstGeom>
          <a:noFill/>
          <a:ln w="9525">
            <a:noFill/>
            <a:miter lim="800000"/>
            <a:headEnd/>
            <a:tailEnd/>
          </a:ln>
        </p:spPr>
        <p:txBody>
          <a:bodyPr>
            <a:spAutoFit/>
          </a:bodyPr>
          <a:lstStyle/>
          <a:p>
            <a:r>
              <a:rPr lang="en-GB" dirty="0" smtClean="0">
                <a:latin typeface="Calibri" pitchFamily="34" charset="0"/>
              </a:rPr>
              <a:t>LOW MOOD</a:t>
            </a:r>
          </a:p>
          <a:p>
            <a:r>
              <a:rPr lang="en-GB" dirty="0" smtClean="0">
                <a:latin typeface="Calibri" pitchFamily="34" charset="0"/>
              </a:rPr>
              <a:t>Reactivation of negative thinking</a:t>
            </a:r>
            <a:endParaRPr lang="en-GB" dirty="0">
              <a:latin typeface="Calibri" pitchFamily="34" charset="0"/>
            </a:endParaRPr>
          </a:p>
        </p:txBody>
      </p:sp>
      <p:sp>
        <p:nvSpPr>
          <p:cNvPr id="40972" name="TextBox 24"/>
          <p:cNvSpPr txBox="1">
            <a:spLocks noChangeArrowheads="1"/>
          </p:cNvSpPr>
          <p:nvPr/>
        </p:nvSpPr>
        <p:spPr bwMode="auto">
          <a:xfrm>
            <a:off x="6011863" y="4076700"/>
            <a:ext cx="2376487" cy="923925"/>
          </a:xfrm>
          <a:prstGeom prst="rect">
            <a:avLst/>
          </a:prstGeom>
          <a:noFill/>
          <a:ln w="9525">
            <a:noFill/>
            <a:miter lim="800000"/>
            <a:headEnd/>
            <a:tailEnd/>
          </a:ln>
        </p:spPr>
        <p:txBody>
          <a:bodyPr>
            <a:spAutoFit/>
          </a:bodyPr>
          <a:lstStyle/>
          <a:p>
            <a:r>
              <a:rPr lang="en-GB" dirty="0" smtClean="0">
                <a:latin typeface="Calibri" pitchFamily="34" charset="0"/>
              </a:rPr>
              <a:t>Negative thinking patterns “nipped in the bud ”</a:t>
            </a:r>
            <a:endParaRPr lang="en-GB" dirty="0">
              <a:latin typeface="Calibri" pitchFamily="34" charset="0"/>
            </a:endParaRPr>
          </a:p>
        </p:txBody>
      </p:sp>
      <p:sp>
        <p:nvSpPr>
          <p:cNvPr id="40973" name="TextBox 25"/>
          <p:cNvSpPr txBox="1">
            <a:spLocks noChangeArrowheads="1"/>
          </p:cNvSpPr>
          <p:nvPr/>
        </p:nvSpPr>
        <p:spPr bwMode="auto">
          <a:xfrm>
            <a:off x="5940424" y="5084763"/>
            <a:ext cx="2664023" cy="646331"/>
          </a:xfrm>
          <a:prstGeom prst="rect">
            <a:avLst/>
          </a:prstGeom>
          <a:noFill/>
          <a:ln w="9525">
            <a:noFill/>
            <a:miter lim="800000"/>
            <a:headEnd/>
            <a:tailEnd/>
          </a:ln>
        </p:spPr>
        <p:txBody>
          <a:bodyPr wrap="square">
            <a:spAutoFit/>
          </a:bodyPr>
          <a:lstStyle/>
          <a:p>
            <a:r>
              <a:rPr lang="en-GB" dirty="0" smtClean="0">
                <a:latin typeface="Calibri" pitchFamily="34" charset="0"/>
              </a:rPr>
              <a:t>Negative thinking patterns re-established.</a:t>
            </a:r>
            <a:endParaRPr lang="en-GB" dirty="0">
              <a:latin typeface="Calibri" pitchFamily="34" charset="0"/>
            </a:endParaRPr>
          </a:p>
        </p:txBody>
      </p:sp>
      <p:sp>
        <p:nvSpPr>
          <p:cNvPr id="40974" name="TextBox 26"/>
          <p:cNvSpPr txBox="1">
            <a:spLocks noChangeArrowheads="1"/>
          </p:cNvSpPr>
          <p:nvPr/>
        </p:nvSpPr>
        <p:spPr bwMode="auto">
          <a:xfrm>
            <a:off x="6156325" y="5876925"/>
            <a:ext cx="1439863" cy="369888"/>
          </a:xfrm>
          <a:prstGeom prst="rect">
            <a:avLst/>
          </a:prstGeom>
          <a:noFill/>
          <a:ln w="9525">
            <a:solidFill>
              <a:schemeClr val="bg2"/>
            </a:solidFill>
            <a:miter lim="800000"/>
            <a:headEnd/>
            <a:tailEnd/>
          </a:ln>
        </p:spPr>
        <p:txBody>
          <a:bodyPr>
            <a:spAutoFit/>
          </a:bodyPr>
          <a:lstStyle/>
          <a:p>
            <a:r>
              <a:rPr lang="fr-FR" dirty="0">
                <a:ln>
                  <a:solidFill>
                    <a:srgbClr val="FFFF00"/>
                  </a:solidFill>
                </a:ln>
                <a:latin typeface="Calibri" pitchFamily="34" charset="0"/>
              </a:rPr>
              <a:t>RELAPSE</a:t>
            </a:r>
          </a:p>
        </p:txBody>
      </p:sp>
      <p:sp>
        <p:nvSpPr>
          <p:cNvPr id="40975" name="TextBox 27"/>
          <p:cNvSpPr txBox="1">
            <a:spLocks noChangeArrowheads="1"/>
          </p:cNvSpPr>
          <p:nvPr/>
        </p:nvSpPr>
        <p:spPr bwMode="auto">
          <a:xfrm>
            <a:off x="6156325" y="3500438"/>
            <a:ext cx="1655763" cy="369887"/>
          </a:xfrm>
          <a:prstGeom prst="rect">
            <a:avLst/>
          </a:prstGeom>
          <a:noFill/>
          <a:ln w="9525">
            <a:solidFill>
              <a:schemeClr val="bg2"/>
            </a:solidFill>
            <a:miter lim="800000"/>
            <a:headEnd/>
            <a:tailEnd/>
          </a:ln>
        </p:spPr>
        <p:txBody>
          <a:bodyPr>
            <a:spAutoFit/>
          </a:bodyPr>
          <a:lstStyle/>
          <a:p>
            <a:r>
              <a:rPr lang="fr-FR" dirty="0">
                <a:ln>
                  <a:solidFill>
                    <a:srgbClr val="FFFF00"/>
                  </a:solidFill>
                </a:ln>
                <a:latin typeface="Calibri" pitchFamily="34" charset="0"/>
              </a:rPr>
              <a:t>NO RELAPSE</a:t>
            </a:r>
          </a:p>
        </p:txBody>
      </p:sp>
      <p:sp>
        <p:nvSpPr>
          <p:cNvPr id="40976" name="TextBox 28"/>
          <p:cNvSpPr txBox="1">
            <a:spLocks noChangeArrowheads="1"/>
          </p:cNvSpPr>
          <p:nvPr/>
        </p:nvSpPr>
        <p:spPr bwMode="auto">
          <a:xfrm>
            <a:off x="179388" y="2997200"/>
            <a:ext cx="6840537" cy="368300"/>
          </a:xfrm>
          <a:prstGeom prst="rect">
            <a:avLst/>
          </a:prstGeom>
          <a:noFill/>
          <a:ln w="9525">
            <a:noFill/>
            <a:miter lim="800000"/>
            <a:headEnd/>
            <a:tailEnd/>
          </a:ln>
        </p:spPr>
        <p:txBody>
          <a:bodyPr>
            <a:spAutoFit/>
          </a:bodyPr>
          <a:lstStyle/>
          <a:p>
            <a:r>
              <a:rPr lang="en-GB" u="sng" dirty="0" smtClean="0">
                <a:latin typeface="Calibri" pitchFamily="34" charset="0"/>
              </a:rPr>
              <a:t>Model underlying development of MBCT for depressive relapse</a:t>
            </a:r>
            <a:endParaRPr lang="en-GB" u="sng" dirty="0">
              <a:latin typeface="Calibri" pitchFamily="34" charset="0"/>
            </a:endParaRPr>
          </a:p>
        </p:txBody>
      </p:sp>
      <p:sp>
        <p:nvSpPr>
          <p:cNvPr id="40977" name="TextBox 29"/>
          <p:cNvSpPr txBox="1">
            <a:spLocks noChangeArrowheads="1"/>
          </p:cNvSpPr>
          <p:nvPr/>
        </p:nvSpPr>
        <p:spPr bwMode="auto">
          <a:xfrm>
            <a:off x="0" y="6550025"/>
            <a:ext cx="3995738" cy="307975"/>
          </a:xfrm>
          <a:prstGeom prst="rect">
            <a:avLst/>
          </a:prstGeom>
          <a:noFill/>
          <a:ln w="9525">
            <a:noFill/>
            <a:miter lim="800000"/>
            <a:headEnd/>
            <a:tailEnd/>
          </a:ln>
        </p:spPr>
        <p:txBody>
          <a:bodyPr>
            <a:spAutoFit/>
          </a:bodyPr>
          <a:lstStyle/>
          <a:p>
            <a:r>
              <a:rPr lang="fr-FR" sz="1400" dirty="0">
                <a:latin typeface="Calibri" pitchFamily="34" charset="0"/>
              </a:rPr>
              <a:t>From: Segal, Williams, &amp; Teasdale (2002), p. 37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62063"/>
          </a:xfrm>
          <a:prstGeom prst="rect">
            <a:avLst/>
          </a:prstGeom>
          <a:noFill/>
        </p:spPr>
        <p:txBody>
          <a:bodyPr>
            <a:spAutoFit/>
          </a:bodyPr>
          <a:lstStyle/>
          <a:p>
            <a:pPr algn="ctr">
              <a:defRPr/>
            </a:pPr>
            <a:r>
              <a:rPr lang="en-GB" sz="3600" b="1" dirty="0">
                <a:solidFill>
                  <a:srgbClr val="FFFF00"/>
                </a:solidFill>
                <a:effectLst>
                  <a:outerShdw blurRad="38100" dist="38100" dir="2700000" algn="tl">
                    <a:srgbClr val="000000">
                      <a:alpha val="43137"/>
                    </a:srgbClr>
                  </a:outerShdw>
                </a:effectLst>
                <a:latin typeface="Cambria" pitchFamily="18" charset="0"/>
              </a:rPr>
              <a:t>How does it work?</a:t>
            </a:r>
          </a:p>
          <a:p>
            <a:pPr algn="ctr">
              <a:defRPr/>
            </a:pPr>
            <a:r>
              <a:rPr lang="en-GB" sz="2000" b="1" dirty="0">
                <a:solidFill>
                  <a:srgbClr val="FFFF00"/>
                </a:solidFill>
                <a:effectLst>
                  <a:outerShdw blurRad="38100" dist="38100" dir="2700000" algn="tl">
                    <a:srgbClr val="000000">
                      <a:alpha val="43137"/>
                    </a:srgbClr>
                  </a:outerShdw>
                </a:effectLst>
                <a:latin typeface="Cambria" pitchFamily="18" charset="0"/>
              </a:rPr>
              <a:t>“The aim of the program is freedom, not happiness”</a:t>
            </a:r>
          </a:p>
          <a:p>
            <a:pPr algn="ctr">
              <a:defRPr/>
            </a:pPr>
            <a:r>
              <a:rPr lang="en-GB" sz="2000" b="1" dirty="0">
                <a:solidFill>
                  <a:srgbClr val="FFFF00"/>
                </a:solidFill>
                <a:effectLst>
                  <a:outerShdw blurRad="38100" dist="38100" dir="2700000" algn="tl">
                    <a:srgbClr val="000000">
                      <a:alpha val="43137"/>
                    </a:srgbClr>
                  </a:outerShdw>
                </a:effectLst>
                <a:latin typeface="Calibri" pitchFamily="34" charset="0"/>
              </a:rPr>
              <a:t> </a:t>
            </a:r>
            <a:r>
              <a:rPr lang="en-GB" sz="1400" b="1" dirty="0">
                <a:effectLst>
                  <a:outerShdw blurRad="38100" dist="38100" dir="2700000" algn="tl">
                    <a:srgbClr val="000000">
                      <a:alpha val="43137"/>
                    </a:srgbClr>
                  </a:outerShdw>
                </a:effectLst>
                <a:latin typeface="Calibri" pitchFamily="34" charset="0"/>
              </a:rPr>
              <a:t>(Segal, Williams, &amp; Teasdale, 2002, p.91)</a:t>
            </a:r>
            <a:endParaRPr lang="en-GB" sz="2000" b="1" dirty="0">
              <a:effectLst>
                <a:outerShdw blurRad="38100" dist="38100" dir="2700000" algn="tl">
                  <a:srgbClr val="000000">
                    <a:alpha val="43137"/>
                  </a:srgbClr>
                </a:outerShdw>
              </a:effectLst>
              <a:latin typeface="Calibri" pitchFamily="34" charset="0"/>
            </a:endParaRPr>
          </a:p>
        </p:txBody>
      </p:sp>
      <p:sp>
        <p:nvSpPr>
          <p:cNvPr id="43010" name="TextBox 2"/>
          <p:cNvSpPr txBox="1">
            <a:spLocks noChangeArrowheads="1"/>
          </p:cNvSpPr>
          <p:nvPr/>
        </p:nvSpPr>
        <p:spPr bwMode="auto">
          <a:xfrm>
            <a:off x="251520" y="1282737"/>
            <a:ext cx="8675811" cy="6524863"/>
          </a:xfrm>
          <a:prstGeom prst="rect">
            <a:avLst/>
          </a:prstGeom>
          <a:noFill/>
          <a:ln w="9525">
            <a:noFill/>
            <a:miter lim="800000"/>
            <a:headEnd/>
            <a:tailEnd/>
          </a:ln>
        </p:spPr>
        <p:txBody>
          <a:bodyPr wrap="square">
            <a:spAutoFit/>
          </a:bodyPr>
          <a:lstStyle/>
          <a:p>
            <a:r>
              <a:rPr lang="en-GB" dirty="0" smtClean="0">
                <a:latin typeface="Calibri" pitchFamily="34" charset="0"/>
              </a:rPr>
              <a:t>8 week manualised course : Mindfulness practices and traditional cognitive therapy techniques</a:t>
            </a:r>
          </a:p>
          <a:p>
            <a:endParaRPr lang="en-GB" dirty="0" smtClean="0">
              <a:latin typeface="Calibri" pitchFamily="34" charset="0"/>
            </a:endParaRPr>
          </a:p>
          <a:p>
            <a:pPr>
              <a:buFont typeface="Wingdings" pitchFamily="2" charset="2"/>
              <a:buNone/>
            </a:pPr>
            <a:r>
              <a:rPr lang="en-GB" sz="2400" dirty="0" smtClean="0">
                <a:latin typeface="Calibri" pitchFamily="34" charset="0"/>
              </a:rPr>
              <a:t>AIM: To prevent re-establishment of patterns of negative thinking</a:t>
            </a:r>
          </a:p>
          <a:p>
            <a:pPr>
              <a:buFont typeface="Wingdings" pitchFamily="2" charset="2"/>
              <a:buNone/>
            </a:pPr>
            <a:endParaRPr lang="en-GB" sz="2400" dirty="0" smtClean="0">
              <a:latin typeface="Calibri" pitchFamily="34" charset="0"/>
            </a:endParaRPr>
          </a:p>
          <a:p>
            <a:pPr>
              <a:buFont typeface="Wingdings" pitchFamily="2" charset="2"/>
              <a:buNone/>
            </a:pPr>
            <a:r>
              <a:rPr lang="en-GB" sz="2400" b="1" dirty="0" smtClean="0">
                <a:solidFill>
                  <a:srgbClr val="FFFF00"/>
                </a:solidFill>
                <a:latin typeface="Calibri" pitchFamily="34" charset="0"/>
              </a:rPr>
              <a:t>Core themes</a:t>
            </a:r>
          </a:p>
          <a:p>
            <a:pPr marL="342900" indent="-342900">
              <a:buFont typeface="Arial" pitchFamily="34" charset="0"/>
              <a:buChar char="•"/>
            </a:pPr>
            <a:r>
              <a:rPr lang="en-GB" sz="2400" dirty="0" smtClean="0">
                <a:latin typeface="Calibri" pitchFamily="34" charset="0"/>
              </a:rPr>
              <a:t>Recognition of patterns of negative thinking e.g. ‘automatic pilot’ &amp; ‘attachment to achieving </a:t>
            </a:r>
            <a:r>
              <a:rPr lang="en-GB" sz="2400" dirty="0">
                <a:latin typeface="Calibri" pitchFamily="34" charset="0"/>
              </a:rPr>
              <a:t>happiness</a:t>
            </a:r>
            <a:r>
              <a:rPr lang="en-GB" sz="2400" dirty="0" smtClean="0">
                <a:latin typeface="Calibri" pitchFamily="34" charset="0"/>
              </a:rPr>
              <a:t>’.</a:t>
            </a:r>
            <a:endParaRPr lang="en-GB" sz="2400" dirty="0">
              <a:latin typeface="Calibri" pitchFamily="34" charset="0"/>
            </a:endParaRPr>
          </a:p>
          <a:p>
            <a:endParaRPr lang="en-GB" sz="2400" dirty="0">
              <a:latin typeface="Calibri" pitchFamily="34" charset="0"/>
            </a:endParaRPr>
          </a:p>
          <a:p>
            <a:pPr marL="342900" indent="-342900">
              <a:buFont typeface="Arial" pitchFamily="34" charset="0"/>
              <a:buChar char="•"/>
            </a:pPr>
            <a:r>
              <a:rPr lang="en-GB" sz="2400" dirty="0" smtClean="0">
                <a:latin typeface="Calibri" pitchFamily="34" charset="0"/>
              </a:rPr>
              <a:t>How </a:t>
            </a:r>
            <a:r>
              <a:rPr lang="en-GB" sz="2400" dirty="0">
                <a:latin typeface="Calibri" pitchFamily="34" charset="0"/>
              </a:rPr>
              <a:t>to step out of old cognitive routines e.g. ‘decentring &amp; ‘mindful awareness</a:t>
            </a:r>
            <a:r>
              <a:rPr lang="en-GB" sz="2400" dirty="0" smtClean="0">
                <a:latin typeface="Calibri" pitchFamily="34" charset="0"/>
              </a:rPr>
              <a:t>’.</a:t>
            </a:r>
            <a:endParaRPr lang="en-GB" sz="2400" dirty="0">
              <a:latin typeface="Calibri" pitchFamily="34" charset="0"/>
            </a:endParaRPr>
          </a:p>
          <a:p>
            <a:endParaRPr lang="en-GB" sz="2400" dirty="0">
              <a:latin typeface="Calibri" pitchFamily="34" charset="0"/>
            </a:endParaRPr>
          </a:p>
          <a:p>
            <a:pPr marL="342900" indent="-342900">
              <a:buFont typeface="Arial" pitchFamily="34" charset="0"/>
              <a:buChar char="•"/>
            </a:pPr>
            <a:r>
              <a:rPr lang="en-GB" sz="2400" dirty="0" smtClean="0">
                <a:latin typeface="Calibri" pitchFamily="34" charset="0"/>
              </a:rPr>
              <a:t>Experiential learning e.g. engaging in ‘being’ not ‘doing’ mode (in class and through homework.</a:t>
            </a:r>
          </a:p>
          <a:p>
            <a:pPr>
              <a:buFontTx/>
              <a:buChar char="-"/>
            </a:pPr>
            <a:endParaRPr lang="en-GB" sz="2400" dirty="0" smtClean="0">
              <a:latin typeface="Calibri" pitchFamily="34" charset="0"/>
            </a:endParaRPr>
          </a:p>
          <a:p>
            <a:pPr marL="342900" indent="-342900">
              <a:buFont typeface="Arial" pitchFamily="34" charset="0"/>
              <a:buChar char="•"/>
            </a:pPr>
            <a:r>
              <a:rPr lang="en-GB" sz="2400" dirty="0" smtClean="0">
                <a:latin typeface="Calibri" pitchFamily="34" charset="0"/>
              </a:rPr>
              <a:t>Empowerment and acceptance/kindly awareness.</a:t>
            </a:r>
          </a:p>
          <a:p>
            <a:pPr>
              <a:buFontTx/>
              <a:buChar char="-"/>
            </a:pPr>
            <a:endParaRPr lang="en-GB" sz="2400" dirty="0" smtClean="0"/>
          </a:p>
          <a:p>
            <a:pPr>
              <a:buFont typeface="Wingdings" pitchFamily="2" charset="2"/>
              <a:buNone/>
            </a:pPr>
            <a:r>
              <a:rPr lang="en-GB" sz="2800" dirty="0" smtClean="0"/>
              <a:t> </a:t>
            </a:r>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0350"/>
            <a:ext cx="9144000" cy="641350"/>
          </a:xfrm>
          <a:prstGeom prst="rect">
            <a:avLst/>
          </a:prstGeom>
          <a:noFill/>
        </p:spPr>
        <p:txBody>
          <a:bodyPr>
            <a:spAutoFit/>
          </a:bodyPr>
          <a:lstStyle/>
          <a:p>
            <a:pPr>
              <a:defRPr/>
            </a:pPr>
            <a:r>
              <a:rPr lang="en-GB" sz="3600" b="1" dirty="0">
                <a:solidFill>
                  <a:srgbClr val="FFFF00"/>
                </a:solidFill>
                <a:effectLst>
                  <a:outerShdw blurRad="38100" dist="38100" dir="2700000" algn="tl">
                    <a:srgbClr val="000000"/>
                  </a:outerShdw>
                </a:effectLst>
                <a:latin typeface="Cambria" pitchFamily="18" charset="0"/>
              </a:rPr>
              <a:t>Mindfulness</a:t>
            </a:r>
            <a:r>
              <a:rPr lang="en-GB" sz="3600" b="1" dirty="0">
                <a:solidFill>
                  <a:srgbClr val="FFFF00"/>
                </a:solidFill>
                <a:effectLst>
                  <a:outerShdw blurRad="38100" dist="38100" dir="2700000" algn="tl">
                    <a:srgbClr val="000000"/>
                  </a:outerShdw>
                </a:effectLst>
              </a:rPr>
              <a:t> practice</a:t>
            </a:r>
            <a:endParaRPr lang="en-GB" sz="2000" b="1" dirty="0">
              <a:solidFill>
                <a:srgbClr val="FFFF00"/>
              </a:solidFill>
              <a:effectLst>
                <a:outerShdw blurRad="38100" dist="38100" dir="2700000" algn="tl">
                  <a:srgbClr val="000000"/>
                </a:outerShdw>
              </a:effectLst>
            </a:endParaRPr>
          </a:p>
        </p:txBody>
      </p:sp>
      <p:sp>
        <p:nvSpPr>
          <p:cNvPr id="45058" name="Text Box 5"/>
          <p:cNvSpPr txBox="1">
            <a:spLocks noChangeArrowheads="1"/>
          </p:cNvSpPr>
          <p:nvPr/>
        </p:nvSpPr>
        <p:spPr bwMode="auto">
          <a:xfrm>
            <a:off x="413555" y="988240"/>
            <a:ext cx="8136135" cy="2400657"/>
          </a:xfrm>
          <a:prstGeom prst="rect">
            <a:avLst/>
          </a:prstGeom>
          <a:noFill/>
          <a:ln w="9525">
            <a:noFill/>
            <a:miter lim="800000"/>
            <a:headEnd/>
            <a:tailEnd/>
          </a:ln>
        </p:spPr>
        <p:txBody>
          <a:bodyPr wrap="square">
            <a:spAutoFit/>
          </a:bodyPr>
          <a:lstStyle/>
          <a:p>
            <a:pPr>
              <a:spcBef>
                <a:spcPct val="50000"/>
              </a:spcBef>
            </a:pPr>
            <a:r>
              <a:rPr lang="en-GB" sz="2000" dirty="0">
                <a:latin typeface="Calibri" pitchFamily="34" charset="0"/>
              </a:rPr>
              <a:t>In MBCT emphasis is placed on providing participants with opportunities to relate mindfully  and directly to their experience – this is done through a series of meditation based exercises:</a:t>
            </a:r>
          </a:p>
          <a:p>
            <a:pPr marL="342900" indent="-342900">
              <a:spcBef>
                <a:spcPct val="50000"/>
              </a:spcBef>
              <a:buFont typeface="Arial" pitchFamily="34" charset="0"/>
              <a:buChar char="•"/>
            </a:pPr>
            <a:r>
              <a:rPr lang="en-GB" sz="2000" dirty="0">
                <a:latin typeface="Calibri" pitchFamily="34" charset="0"/>
              </a:rPr>
              <a:t> </a:t>
            </a:r>
            <a:r>
              <a:rPr lang="en-GB" sz="2000" dirty="0" smtClean="0">
                <a:latin typeface="Calibri" pitchFamily="34" charset="0"/>
              </a:rPr>
              <a:t>Body </a:t>
            </a:r>
            <a:r>
              <a:rPr lang="en-GB" sz="2000" dirty="0">
                <a:latin typeface="Calibri" pitchFamily="34" charset="0"/>
              </a:rPr>
              <a:t>Scan</a:t>
            </a:r>
          </a:p>
          <a:p>
            <a:pPr marL="342900" indent="-342900">
              <a:spcBef>
                <a:spcPct val="50000"/>
              </a:spcBef>
              <a:buFont typeface="Arial" pitchFamily="34" charset="0"/>
              <a:buChar char="•"/>
            </a:pPr>
            <a:r>
              <a:rPr lang="en-GB" sz="2000" dirty="0">
                <a:latin typeface="Calibri" pitchFamily="34" charset="0"/>
              </a:rPr>
              <a:t> </a:t>
            </a:r>
            <a:r>
              <a:rPr lang="en-GB" sz="2000" dirty="0" smtClean="0">
                <a:latin typeface="Calibri" pitchFamily="34" charset="0"/>
              </a:rPr>
              <a:t>3 </a:t>
            </a:r>
            <a:r>
              <a:rPr lang="en-GB" sz="2000" dirty="0">
                <a:latin typeface="Calibri" pitchFamily="34" charset="0"/>
              </a:rPr>
              <a:t>minute breathing space  </a:t>
            </a:r>
            <a:endParaRPr lang="en-GB" sz="2000" dirty="0" smtClean="0">
              <a:latin typeface="Calibri" pitchFamily="34" charset="0"/>
            </a:endParaRPr>
          </a:p>
          <a:p>
            <a:pPr marL="342900" indent="-342900">
              <a:spcBef>
                <a:spcPct val="50000"/>
              </a:spcBef>
              <a:buFont typeface="Arial" pitchFamily="34" charset="0"/>
              <a:buChar char="•"/>
            </a:pPr>
            <a:r>
              <a:rPr lang="en-GB" sz="2000" dirty="0" smtClean="0">
                <a:latin typeface="Calibri" pitchFamily="34" charset="0"/>
              </a:rPr>
              <a:t>Mindfulness </a:t>
            </a:r>
            <a:r>
              <a:rPr lang="en-GB" sz="2000" dirty="0">
                <a:latin typeface="Calibri" pitchFamily="34" charset="0"/>
              </a:rPr>
              <a:t>of the breath</a:t>
            </a:r>
          </a:p>
        </p:txBody>
      </p:sp>
      <p:sp>
        <p:nvSpPr>
          <p:cNvPr id="45059" name="Text Box 6"/>
          <p:cNvSpPr txBox="1">
            <a:spLocks noChangeArrowheads="1"/>
          </p:cNvSpPr>
          <p:nvPr/>
        </p:nvSpPr>
        <p:spPr bwMode="auto">
          <a:xfrm>
            <a:off x="5543550" y="2276872"/>
            <a:ext cx="3600450" cy="1938992"/>
          </a:xfrm>
          <a:prstGeom prst="rect">
            <a:avLst/>
          </a:prstGeom>
          <a:noFill/>
          <a:ln w="9525">
            <a:noFill/>
            <a:miter lim="800000"/>
            <a:headEnd/>
            <a:tailEnd/>
          </a:ln>
        </p:spPr>
        <p:txBody>
          <a:bodyPr>
            <a:spAutoFit/>
          </a:bodyPr>
          <a:lstStyle/>
          <a:p>
            <a:pPr>
              <a:spcBef>
                <a:spcPct val="50000"/>
              </a:spcBef>
            </a:pPr>
            <a:r>
              <a:rPr lang="en-GB" sz="2000" dirty="0">
                <a:latin typeface="Calibri" pitchFamily="34" charset="0"/>
              </a:rPr>
              <a:t>These practices teach how quickly the mind shifts from one topic to another and – having noticed that the mind is wandering, how to bring it back to a single </a:t>
            </a:r>
            <a:r>
              <a:rPr lang="en-GB" sz="2000" dirty="0" smtClean="0">
                <a:latin typeface="Calibri" pitchFamily="34" charset="0"/>
              </a:rPr>
              <a:t>focus.</a:t>
            </a:r>
            <a:endParaRPr lang="en-GB" sz="2000" dirty="0">
              <a:latin typeface="Calibri" pitchFamily="34" charset="0"/>
            </a:endParaRPr>
          </a:p>
        </p:txBody>
      </p:sp>
      <p:sp>
        <p:nvSpPr>
          <p:cNvPr id="45060" name="Text Box 7"/>
          <p:cNvSpPr txBox="1">
            <a:spLocks noChangeArrowheads="1"/>
          </p:cNvSpPr>
          <p:nvPr/>
        </p:nvSpPr>
        <p:spPr bwMode="auto">
          <a:xfrm>
            <a:off x="620321" y="4797152"/>
            <a:ext cx="7722602" cy="1785104"/>
          </a:xfrm>
          <a:prstGeom prst="rect">
            <a:avLst/>
          </a:prstGeom>
          <a:noFill/>
          <a:ln w="9525">
            <a:noFill/>
            <a:miter lim="800000"/>
            <a:headEnd/>
            <a:tailEnd/>
          </a:ln>
        </p:spPr>
        <p:txBody>
          <a:bodyPr wrap="square">
            <a:spAutoFit/>
          </a:bodyPr>
          <a:lstStyle/>
          <a:p>
            <a:pPr>
              <a:spcBef>
                <a:spcPct val="50000"/>
              </a:spcBef>
            </a:pPr>
            <a:r>
              <a:rPr lang="en-GB" sz="2000" dirty="0">
                <a:latin typeface="Calibri" pitchFamily="34" charset="0"/>
              </a:rPr>
              <a:t>Once the participant becomes aware of normally unnoticed mind wanderings they use awareness to become vigilant of mood shifts either by acceptance (allowing them to be there in a non-judgemental way), or by employing a strategy to deal with negative thinking</a:t>
            </a:r>
            <a:r>
              <a:rPr lang="en-GB" sz="2000" dirty="0" smtClean="0">
                <a:latin typeface="Calibri" pitchFamily="34" charset="0"/>
              </a:rPr>
              <a:t>.</a:t>
            </a:r>
          </a:p>
          <a:p>
            <a:pPr>
              <a:spcBef>
                <a:spcPct val="50000"/>
              </a:spcBef>
            </a:pPr>
            <a:r>
              <a:rPr lang="en-GB" sz="2000" dirty="0" smtClean="0">
                <a:latin typeface="Calibri" pitchFamily="34" charset="0"/>
              </a:rPr>
              <a:t>(Segal, Williams, &amp; Teasdale, 2002)</a:t>
            </a:r>
            <a:endParaRPr lang="en-GB" sz="2000" dirty="0">
              <a:latin typeface="Calibri" pitchFamily="34" charset="0"/>
            </a:endParaRPr>
          </a:p>
        </p:txBody>
      </p:sp>
      <p:pic>
        <p:nvPicPr>
          <p:cNvPr id="1028" name="Picture 4" descr="https://encrypted-tbn1.gstatic.com/images?q=tbn:ANd9GcTTmejLIxrPM0LbRJzlr6kVggyf-8EBp1BAv9XtsECsDFJ9YIScT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54" r="17054"/>
          <a:stretch/>
        </p:blipFill>
        <p:spPr bwMode="auto">
          <a:xfrm>
            <a:off x="3785191" y="2317335"/>
            <a:ext cx="139286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75619"/>
            <a:ext cx="8234867" cy="584775"/>
          </a:xfrm>
          <a:prstGeom prst="rect">
            <a:avLst/>
          </a:prstGeom>
          <a:noFill/>
        </p:spPr>
        <p:txBody>
          <a:bodyPr wrap="square" rtlCol="0">
            <a:spAutoFit/>
          </a:bodyPr>
          <a:lstStyle/>
          <a:p>
            <a:r>
              <a:rPr lang="en-GB" sz="3200" b="1" dirty="0" smtClean="0">
                <a:solidFill>
                  <a:srgbClr val="FFFF00"/>
                </a:solidFill>
                <a:latin typeface="Cambria" pitchFamily="18" charset="0"/>
              </a:rPr>
              <a:t>Comparing MBCT and CBT</a:t>
            </a:r>
            <a:endParaRPr lang="en-GB" sz="3200" b="1" dirty="0">
              <a:solidFill>
                <a:srgbClr val="FFFF00"/>
              </a:solidFill>
              <a:latin typeface="Cambria" pitchFamily="18" charset="0"/>
            </a:endParaRPr>
          </a:p>
        </p:txBody>
      </p:sp>
      <p:sp>
        <p:nvSpPr>
          <p:cNvPr id="5" name="TextBox 4"/>
          <p:cNvSpPr txBox="1"/>
          <p:nvPr/>
        </p:nvSpPr>
        <p:spPr>
          <a:xfrm>
            <a:off x="404413" y="803990"/>
            <a:ext cx="8352928" cy="1015663"/>
          </a:xfrm>
          <a:prstGeom prst="rect">
            <a:avLst/>
          </a:prstGeom>
          <a:noFill/>
        </p:spPr>
        <p:txBody>
          <a:bodyPr wrap="square" rtlCol="0">
            <a:spAutoFit/>
          </a:bodyPr>
          <a:lstStyle/>
          <a:p>
            <a:r>
              <a:rPr lang="en-GB" sz="2000" dirty="0" smtClean="0">
                <a:latin typeface="Calibri" pitchFamily="34" charset="0"/>
              </a:rPr>
              <a:t>Practical differences: </a:t>
            </a:r>
          </a:p>
          <a:p>
            <a:r>
              <a:rPr lang="en-GB" sz="2000" dirty="0" smtClean="0">
                <a:latin typeface="Calibri" pitchFamily="34" charset="0"/>
              </a:rPr>
              <a:t>MBCT delivered in a group format whereas CBT is often 1:1</a:t>
            </a:r>
          </a:p>
          <a:p>
            <a:r>
              <a:rPr lang="en-GB" sz="2000" dirty="0" smtClean="0">
                <a:latin typeface="Calibri" pitchFamily="34" charset="0"/>
              </a:rPr>
              <a:t>MBCT is based on an 8 week program</a:t>
            </a:r>
            <a:endParaRPr lang="en-GB" sz="2000" dirty="0">
              <a:latin typeface="Calibri" pitchFamily="34" charset="0"/>
            </a:endParaRPr>
          </a:p>
        </p:txBody>
      </p:sp>
      <p:sp>
        <p:nvSpPr>
          <p:cNvPr id="6" name="TextBox 5"/>
          <p:cNvSpPr txBox="1"/>
          <p:nvPr/>
        </p:nvSpPr>
        <p:spPr>
          <a:xfrm>
            <a:off x="358660" y="4149080"/>
            <a:ext cx="7848872" cy="2246769"/>
          </a:xfrm>
          <a:prstGeom prst="rect">
            <a:avLst/>
          </a:prstGeom>
          <a:noFill/>
        </p:spPr>
        <p:txBody>
          <a:bodyPr wrap="square" rtlCol="0">
            <a:spAutoFit/>
          </a:bodyPr>
          <a:lstStyle/>
          <a:p>
            <a:r>
              <a:rPr lang="en-GB" sz="2000" dirty="0">
                <a:latin typeface="Calibri" pitchFamily="34" charset="0"/>
              </a:rPr>
              <a:t>MBCT includes techniques and exercises from cognitive behavioural </a:t>
            </a:r>
            <a:r>
              <a:rPr lang="en-GB" sz="2000" dirty="0" smtClean="0">
                <a:latin typeface="Calibri" pitchFamily="34" charset="0"/>
              </a:rPr>
              <a:t>therapy with additional meditation components.</a:t>
            </a:r>
          </a:p>
          <a:p>
            <a:r>
              <a:rPr lang="en-GB" sz="2000" dirty="0" smtClean="0">
                <a:latin typeface="Calibri" pitchFamily="34" charset="0"/>
              </a:rPr>
              <a:t>(Segal, Williams, &amp; Teasdale, 2002)</a:t>
            </a:r>
            <a:endParaRPr lang="en-GB" sz="2000" dirty="0">
              <a:latin typeface="Calibri" pitchFamily="34" charset="0"/>
            </a:endParaRPr>
          </a:p>
          <a:p>
            <a:endParaRPr lang="en-GB" sz="2000" dirty="0" smtClean="0">
              <a:latin typeface="Calibri" pitchFamily="34" charset="0"/>
            </a:endParaRPr>
          </a:p>
          <a:p>
            <a:r>
              <a:rPr lang="en-GB" sz="2000" dirty="0" smtClean="0">
                <a:latin typeface="Calibri" pitchFamily="34" charset="0"/>
              </a:rPr>
              <a:t>Both MBCT and CBT include </a:t>
            </a:r>
            <a:r>
              <a:rPr lang="en-GB" sz="2000" dirty="0">
                <a:latin typeface="Calibri" pitchFamily="34" charset="0"/>
              </a:rPr>
              <a:t>didactic elements, which </a:t>
            </a:r>
            <a:r>
              <a:rPr lang="en-GB" sz="2000" dirty="0" smtClean="0">
                <a:latin typeface="Calibri" pitchFamily="34" charset="0"/>
              </a:rPr>
              <a:t>provides  the participants with information </a:t>
            </a:r>
            <a:r>
              <a:rPr lang="en-GB" sz="2000" dirty="0">
                <a:latin typeface="Calibri" pitchFamily="34" charset="0"/>
              </a:rPr>
              <a:t>about </a:t>
            </a:r>
            <a:r>
              <a:rPr lang="en-GB" sz="2000" dirty="0" smtClean="0">
                <a:latin typeface="Calibri" pitchFamily="34" charset="0"/>
              </a:rPr>
              <a:t>depression to </a:t>
            </a:r>
            <a:r>
              <a:rPr lang="en-GB" sz="2000" dirty="0">
                <a:latin typeface="Calibri" pitchFamily="34" charset="0"/>
              </a:rPr>
              <a:t>facilitate them in recognising and dealing with  their relapse signatures.</a:t>
            </a:r>
          </a:p>
        </p:txBody>
      </p:sp>
      <p:sp>
        <p:nvSpPr>
          <p:cNvPr id="8" name="Rectangle 7"/>
          <p:cNvSpPr/>
          <p:nvPr/>
        </p:nvSpPr>
        <p:spPr>
          <a:xfrm>
            <a:off x="385568" y="1842404"/>
            <a:ext cx="7946835" cy="1938992"/>
          </a:xfrm>
          <a:prstGeom prst="rect">
            <a:avLst/>
          </a:prstGeom>
        </p:spPr>
        <p:txBody>
          <a:bodyPr wrap="square">
            <a:spAutoFit/>
          </a:bodyPr>
          <a:lstStyle/>
          <a:p>
            <a:r>
              <a:rPr lang="en-GB" sz="2000" dirty="0">
                <a:latin typeface="Calibri" pitchFamily="34" charset="0"/>
              </a:rPr>
              <a:t>Theoretical </a:t>
            </a:r>
            <a:r>
              <a:rPr lang="en-GB" sz="2000" dirty="0" smtClean="0">
                <a:latin typeface="Calibri" pitchFamily="34" charset="0"/>
              </a:rPr>
              <a:t>differences: </a:t>
            </a:r>
            <a:endParaRPr lang="en-GB" sz="2000" dirty="0">
              <a:latin typeface="Calibri" pitchFamily="34" charset="0"/>
            </a:endParaRPr>
          </a:p>
          <a:p>
            <a:r>
              <a:rPr lang="en-GB" sz="2000" dirty="0">
                <a:latin typeface="Calibri" pitchFamily="34" charset="0"/>
              </a:rPr>
              <a:t>CBT encourages individuals to identify and change maladaptive thoughts by challenging the accuracy of their </a:t>
            </a:r>
            <a:r>
              <a:rPr lang="en-GB" sz="2000" dirty="0" smtClean="0">
                <a:latin typeface="Calibri" pitchFamily="34" charset="0"/>
              </a:rPr>
              <a:t>beliefs.</a:t>
            </a:r>
            <a:endParaRPr lang="en-GB" sz="2000" dirty="0">
              <a:latin typeface="Calibri" pitchFamily="34" charset="0"/>
            </a:endParaRPr>
          </a:p>
          <a:p>
            <a:r>
              <a:rPr lang="en-GB" sz="2000" dirty="0">
                <a:latin typeface="Calibri" pitchFamily="34" charset="0"/>
              </a:rPr>
              <a:t>MBCT teaches individuals to recognise the occurrence of depressive thoughts </a:t>
            </a:r>
            <a:r>
              <a:rPr lang="en-GB" sz="2000" dirty="0" smtClean="0">
                <a:latin typeface="Calibri" pitchFamily="34" charset="0"/>
              </a:rPr>
              <a:t>without emotionally </a:t>
            </a:r>
            <a:r>
              <a:rPr lang="en-GB" sz="2000" dirty="0">
                <a:latin typeface="Calibri" pitchFamily="34" charset="0"/>
              </a:rPr>
              <a:t>responding to them. </a:t>
            </a:r>
            <a:endParaRPr lang="en-GB" sz="2000" dirty="0" smtClean="0">
              <a:latin typeface="Calibri" pitchFamily="34" charset="0"/>
            </a:endParaRPr>
          </a:p>
          <a:p>
            <a:r>
              <a:rPr lang="en-GB" sz="2000" dirty="0" smtClean="0">
                <a:latin typeface="Calibri" pitchFamily="34" charset="0"/>
              </a:rPr>
              <a:t>(Manicavasgar, Parker, &amp; Perich, 2011)</a:t>
            </a:r>
            <a:endParaRPr lang="en-GB" sz="2000" dirty="0">
              <a:latin typeface="Calibri" pitchFamily="34" charset="0"/>
            </a:endParaRPr>
          </a:p>
        </p:txBody>
      </p:sp>
    </p:spTree>
    <p:extLst>
      <p:ext uri="{BB962C8B-B14F-4D97-AF65-F5344CB8AC3E}">
        <p14:creationId xmlns:p14="http://schemas.microsoft.com/office/powerpoint/2010/main" val="16227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825" y="476250"/>
            <a:ext cx="9144000" cy="6863417"/>
          </a:xfrm>
          <a:prstGeom prst="rect">
            <a:avLst/>
          </a:prstGeom>
          <a:noFill/>
        </p:spPr>
        <p:txBody>
          <a:bodyPr>
            <a:spAutoFit/>
          </a:bodyPr>
          <a:lstStyle/>
          <a:p>
            <a:r>
              <a:rPr lang="en-GB" sz="3200" b="1" dirty="0">
                <a:solidFill>
                  <a:srgbClr val="FFFF00"/>
                </a:solidFill>
                <a:effectLst>
                  <a:outerShdw blurRad="38100" dist="38100" dir="2700000" algn="tl">
                    <a:srgbClr val="000000"/>
                  </a:outerShdw>
                </a:effectLst>
                <a:latin typeface="Cambria" pitchFamily="18" charset="0"/>
              </a:rPr>
              <a:t>OVERVIEW: Learning outcomes</a:t>
            </a:r>
          </a:p>
          <a:p>
            <a:endParaRPr lang="en-GB" sz="2800" dirty="0"/>
          </a:p>
          <a:p>
            <a:r>
              <a:rPr lang="en-GB" sz="2800" dirty="0"/>
              <a:t> </a:t>
            </a:r>
            <a:r>
              <a:rPr lang="en-GB" sz="2800" dirty="0" smtClean="0"/>
              <a:t>- </a:t>
            </a:r>
            <a:r>
              <a:rPr lang="en-GB" sz="2800" dirty="0" smtClean="0">
                <a:latin typeface="Calibri" pitchFamily="34" charset="0"/>
              </a:rPr>
              <a:t>Understand </a:t>
            </a:r>
            <a:r>
              <a:rPr lang="en-GB" sz="2800" dirty="0">
                <a:latin typeface="Calibri" pitchFamily="34" charset="0"/>
              </a:rPr>
              <a:t>two cognitive approaches to treating </a:t>
            </a:r>
            <a:r>
              <a:rPr lang="en-GB" sz="2800" dirty="0" smtClean="0">
                <a:latin typeface="Calibri" pitchFamily="34" charset="0"/>
              </a:rPr>
              <a:t>depression.</a:t>
            </a:r>
            <a:endParaRPr lang="en-GB" sz="2800" dirty="0">
              <a:latin typeface="Calibri" pitchFamily="34" charset="0"/>
            </a:endParaRPr>
          </a:p>
          <a:p>
            <a:endParaRPr lang="en-GB" sz="2800" dirty="0">
              <a:latin typeface="Calibri" pitchFamily="34" charset="0"/>
            </a:endParaRPr>
          </a:p>
          <a:p>
            <a:pPr>
              <a:buFont typeface="Wingdings" pitchFamily="2" charset="2"/>
              <a:buChar char="Ø"/>
            </a:pPr>
            <a:r>
              <a:rPr lang="en-GB" sz="2800" dirty="0">
                <a:latin typeface="Calibri" pitchFamily="34" charset="0"/>
              </a:rPr>
              <a:t>  The context of cognitive therapies in relation to other treatment </a:t>
            </a:r>
            <a:r>
              <a:rPr lang="en-GB" sz="2800" dirty="0" smtClean="0">
                <a:latin typeface="Calibri" pitchFamily="34" charset="0"/>
              </a:rPr>
              <a:t>options.</a:t>
            </a:r>
            <a:endParaRPr lang="en-GB" sz="2800" dirty="0">
              <a:latin typeface="Calibri" pitchFamily="34" charset="0"/>
            </a:endParaRPr>
          </a:p>
          <a:p>
            <a:pPr>
              <a:buFont typeface="Wingdings" pitchFamily="2" charset="2"/>
              <a:buChar char="Ø"/>
            </a:pPr>
            <a:endParaRPr lang="en-GB" sz="2800" dirty="0">
              <a:latin typeface="Calibri" pitchFamily="34" charset="0"/>
            </a:endParaRPr>
          </a:p>
          <a:p>
            <a:pPr>
              <a:buFont typeface="Wingdings" pitchFamily="2" charset="2"/>
              <a:buChar char="Ø"/>
            </a:pPr>
            <a:r>
              <a:rPr lang="en-GB" sz="2800" dirty="0">
                <a:latin typeface="Calibri" pitchFamily="34" charset="0"/>
              </a:rPr>
              <a:t> Cognitive behavioural </a:t>
            </a:r>
            <a:r>
              <a:rPr lang="en-GB" sz="2800" dirty="0" smtClean="0">
                <a:latin typeface="Calibri" pitchFamily="34" charset="0"/>
              </a:rPr>
              <a:t>therapy  (CBT) as a treatment for depression.</a:t>
            </a:r>
            <a:endParaRPr lang="en-GB" sz="2800" dirty="0">
              <a:latin typeface="Calibri" pitchFamily="34" charset="0"/>
            </a:endParaRPr>
          </a:p>
          <a:p>
            <a:pPr>
              <a:buFont typeface="Wingdings" pitchFamily="2" charset="2"/>
              <a:buChar char="Ø"/>
            </a:pPr>
            <a:endParaRPr lang="en-GB" sz="2800" dirty="0">
              <a:latin typeface="Calibri" pitchFamily="34" charset="0"/>
            </a:endParaRPr>
          </a:p>
          <a:p>
            <a:pPr>
              <a:buFont typeface="Wingdings" pitchFamily="2" charset="2"/>
              <a:buChar char="Ø"/>
            </a:pPr>
            <a:r>
              <a:rPr lang="en-GB" sz="2800" dirty="0">
                <a:latin typeface="Calibri" pitchFamily="34" charset="0"/>
              </a:rPr>
              <a:t> Mindfulness based cognitive </a:t>
            </a:r>
            <a:r>
              <a:rPr lang="en-GB" sz="2800" dirty="0" smtClean="0">
                <a:latin typeface="Calibri" pitchFamily="34" charset="0"/>
              </a:rPr>
              <a:t>therapy (MBCT) as a treatment for depression.</a:t>
            </a:r>
            <a:endParaRPr lang="en-GB" sz="2800" dirty="0">
              <a:latin typeface="Calibri" pitchFamily="34" charset="0"/>
            </a:endParaRPr>
          </a:p>
          <a:p>
            <a:pPr>
              <a:buFont typeface="Wingdings" pitchFamily="2" charset="2"/>
              <a:buChar char="Ø"/>
            </a:pPr>
            <a:endParaRPr lang="en-GB" dirty="0"/>
          </a:p>
          <a:p>
            <a:pPr>
              <a:buFont typeface="Wingdings" pitchFamily="2" charset="2"/>
              <a:buChar char="Ø"/>
            </a:pPr>
            <a:endParaRPr lang="en-GB" dirty="0"/>
          </a:p>
          <a:p>
            <a:endParaRPr lang="en-GB" dirty="0"/>
          </a:p>
          <a:p>
            <a:r>
              <a:rPr lang="en-GB"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body" idx="1"/>
          </p:nvPr>
        </p:nvSpPr>
        <p:spPr>
          <a:xfrm>
            <a:off x="467544" y="1196752"/>
            <a:ext cx="8229600" cy="4525963"/>
          </a:xfrm>
        </p:spPr>
        <p:txBody>
          <a:bodyPr/>
          <a:lstStyle/>
          <a:p>
            <a:pPr>
              <a:buFont typeface="Arial" pitchFamily="34" charset="0"/>
              <a:buChar char="•"/>
            </a:pPr>
            <a:r>
              <a:rPr lang="en-GB" sz="2800" dirty="0" smtClean="0">
                <a:effectLst/>
                <a:latin typeface="Calibri" pitchFamily="34" charset="0"/>
                <a:cs typeface="Times New Roman" pitchFamily="18" charset="0"/>
              </a:rPr>
              <a:t>NICE recommends MBCT for depressive relapse: </a:t>
            </a:r>
            <a:r>
              <a:rPr lang="en-GB" sz="2800" dirty="0" smtClean="0">
                <a:latin typeface="Calibri" pitchFamily="34" charset="0"/>
                <a:hlinkClick r:id="rId3"/>
              </a:rPr>
              <a:t>http://www.nice.org.uk/cg90</a:t>
            </a:r>
            <a:endParaRPr lang="en-GB" sz="2800" dirty="0" smtClean="0">
              <a:latin typeface="Calibri" pitchFamily="34" charset="0"/>
            </a:endParaRPr>
          </a:p>
          <a:p>
            <a:pPr>
              <a:buNone/>
            </a:pPr>
            <a:endParaRPr lang="en-GB" sz="2800" dirty="0" smtClean="0">
              <a:effectLst/>
              <a:latin typeface="Calibri" pitchFamily="34" charset="0"/>
              <a:cs typeface="Times New Roman" pitchFamily="18" charset="0"/>
            </a:endParaRPr>
          </a:p>
          <a:p>
            <a:pPr>
              <a:buFont typeface="Arial" pitchFamily="34" charset="0"/>
              <a:buChar char="•"/>
            </a:pPr>
            <a:r>
              <a:rPr lang="en-GB" sz="2800" dirty="0" smtClean="0">
                <a:effectLst/>
                <a:latin typeface="Calibri" pitchFamily="34" charset="0"/>
                <a:cs typeface="Times New Roman" pitchFamily="18" charset="0"/>
              </a:rPr>
              <a:t>In individuals who had &gt; 3 episodes of depression relapse was reduced when compared to TAU. </a:t>
            </a:r>
            <a:r>
              <a:rPr lang="en-GB" sz="1800" dirty="0" smtClean="0">
                <a:effectLst/>
                <a:latin typeface="Calibri" pitchFamily="34" charset="0"/>
                <a:cs typeface="Times New Roman" pitchFamily="18" charset="0"/>
              </a:rPr>
              <a:t>(Ma &amp; Teasdale, 2000, 2004)</a:t>
            </a:r>
          </a:p>
          <a:p>
            <a:endParaRPr lang="en-GB" sz="1800" dirty="0" smtClean="0">
              <a:effectLst/>
              <a:latin typeface="Calibri" pitchFamily="34" charset="0"/>
              <a:cs typeface="Times New Roman" pitchFamily="18" charset="0"/>
            </a:endParaRPr>
          </a:p>
          <a:p>
            <a:pPr>
              <a:buFont typeface="Arial" pitchFamily="34" charset="0"/>
              <a:buChar char="•"/>
            </a:pPr>
            <a:r>
              <a:rPr lang="en-GB" sz="2800" dirty="0" smtClean="0">
                <a:effectLst/>
                <a:latin typeface="Calibri" pitchFamily="34" charset="0"/>
                <a:cs typeface="Times New Roman" pitchFamily="18" charset="0"/>
              </a:rPr>
              <a:t>MBCT shown to be more effective than m-ADM at preventing relapse. </a:t>
            </a:r>
            <a:r>
              <a:rPr lang="en-GB" sz="1800" dirty="0" smtClean="0">
                <a:effectLst/>
                <a:latin typeface="Calibri" pitchFamily="34" charset="0"/>
                <a:cs typeface="Times New Roman" pitchFamily="18" charset="0"/>
              </a:rPr>
              <a:t>(Kuyken, 2008)</a:t>
            </a:r>
          </a:p>
          <a:p>
            <a:endParaRPr lang="en-GB" sz="1800" dirty="0" smtClean="0">
              <a:effectLst/>
              <a:latin typeface="Calibri" pitchFamily="34" charset="0"/>
              <a:cs typeface="Times New Roman" pitchFamily="18" charset="0"/>
            </a:endParaRPr>
          </a:p>
          <a:p>
            <a:pPr>
              <a:buFont typeface="Arial" pitchFamily="34" charset="0"/>
              <a:buChar char="•"/>
            </a:pPr>
            <a:r>
              <a:rPr lang="en-GB" sz="2800" dirty="0" smtClean="0">
                <a:effectLst/>
                <a:latin typeface="Calibri" pitchFamily="34" charset="0"/>
                <a:cs typeface="Times New Roman" pitchFamily="18" charset="0"/>
              </a:rPr>
              <a:t>MBCT has shown promise for those still currently depressed or experiencing </a:t>
            </a:r>
            <a:r>
              <a:rPr lang="en-GB" sz="2800" smtClean="0">
                <a:effectLst/>
                <a:latin typeface="Calibri" pitchFamily="34" charset="0"/>
                <a:cs typeface="Times New Roman" pitchFamily="18" charset="0"/>
              </a:rPr>
              <a:t>chronic depression. </a:t>
            </a:r>
            <a:r>
              <a:rPr lang="en-GB" sz="1800" smtClean="0">
                <a:effectLst/>
                <a:latin typeface="Calibri" pitchFamily="34" charset="0"/>
                <a:cs typeface="Times New Roman" pitchFamily="18" charset="0"/>
              </a:rPr>
              <a:t> </a:t>
            </a:r>
            <a:r>
              <a:rPr lang="en-GB" sz="1800" dirty="0" smtClean="0">
                <a:effectLst/>
                <a:latin typeface="Calibri" pitchFamily="34" charset="0"/>
                <a:cs typeface="Times New Roman" pitchFamily="18" charset="0"/>
              </a:rPr>
              <a:t>(Kenny &amp; Williams, 2007; Kingston et al., 2007)</a:t>
            </a:r>
            <a:endParaRPr lang="en-GB" sz="2800" dirty="0" smtClean="0">
              <a:effectLst/>
              <a:latin typeface="Calibri" pitchFamily="34" charset="0"/>
              <a:cs typeface="Times New Roman" pitchFamily="18" charset="0"/>
            </a:endParaRPr>
          </a:p>
          <a:p>
            <a:endParaRPr lang="en-GB" sz="2800" dirty="0" smtClean="0">
              <a:effectLst/>
              <a:latin typeface="Calibri" pitchFamily="34" charset="0"/>
              <a:cs typeface="Times New Roman" pitchFamily="18" charset="0"/>
            </a:endParaRPr>
          </a:p>
          <a:p>
            <a:endParaRPr lang="en-GB" sz="2800" dirty="0" smtClean="0">
              <a:effectLst/>
              <a:latin typeface="Calibri" pitchFamily="34" charset="0"/>
              <a:cs typeface="Times New Roman" pitchFamily="18" charset="0"/>
            </a:endParaRPr>
          </a:p>
          <a:p>
            <a:endParaRPr lang="en-GB" sz="2800" dirty="0" smtClean="0">
              <a:effectLst/>
              <a:latin typeface="Calibri" pitchFamily="34" charset="0"/>
              <a:cs typeface="Times New Roman" pitchFamily="18" charset="0"/>
            </a:endParaRPr>
          </a:p>
        </p:txBody>
      </p:sp>
      <p:sp>
        <p:nvSpPr>
          <p:cNvPr id="2" name="TextBox 1"/>
          <p:cNvSpPr txBox="1"/>
          <p:nvPr/>
        </p:nvSpPr>
        <p:spPr>
          <a:xfrm>
            <a:off x="0" y="260350"/>
            <a:ext cx="9144000" cy="641350"/>
          </a:xfrm>
          <a:prstGeom prst="rect">
            <a:avLst/>
          </a:prstGeom>
          <a:noFill/>
        </p:spPr>
        <p:txBody>
          <a:bodyPr>
            <a:spAutoFit/>
          </a:bodyPr>
          <a:lstStyle/>
          <a:p>
            <a:pPr>
              <a:defRPr/>
            </a:pPr>
            <a:r>
              <a:rPr lang="en-GB" sz="3600" b="1" dirty="0" smtClean="0">
                <a:solidFill>
                  <a:srgbClr val="FFFF00"/>
                </a:solidFill>
                <a:effectLst>
                  <a:outerShdw blurRad="38100" dist="38100" dir="2700000" algn="tl">
                    <a:srgbClr val="000000"/>
                  </a:outerShdw>
                </a:effectLst>
                <a:latin typeface="Cambria" pitchFamily="18" charset="0"/>
              </a:rPr>
              <a:t>Is it effective?</a:t>
            </a:r>
            <a:endParaRPr lang="en-GB" sz="2000" b="1" dirty="0">
              <a:solidFill>
                <a:srgbClr val="FFFF00"/>
              </a:solidFill>
              <a:effectLst>
                <a:outerShdw blurRad="38100" dist="38100" dir="2700000" algn="tl">
                  <a:srgbClr val="000000"/>
                </a:outerShdw>
              </a:effectLst>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6480720" cy="584775"/>
          </a:xfrm>
          <a:prstGeom prst="rect">
            <a:avLst/>
          </a:prstGeom>
          <a:noFill/>
        </p:spPr>
        <p:txBody>
          <a:bodyPr wrap="square" rtlCol="0">
            <a:spAutoFit/>
          </a:bodyPr>
          <a:lstStyle/>
          <a:p>
            <a:r>
              <a:rPr lang="en-GB" sz="3200" b="1" dirty="0" smtClean="0">
                <a:solidFill>
                  <a:srgbClr val="FFFF00"/>
                </a:solidFill>
                <a:latin typeface="Cambria" pitchFamily="18" charset="0"/>
              </a:rPr>
              <a:t>MBCT Summary</a:t>
            </a:r>
            <a:endParaRPr lang="en-GB" sz="3200" b="1" dirty="0">
              <a:solidFill>
                <a:srgbClr val="FFFF00"/>
              </a:solidFill>
              <a:latin typeface="Cambria" pitchFamily="18" charset="0"/>
            </a:endParaRPr>
          </a:p>
        </p:txBody>
      </p:sp>
      <p:sp>
        <p:nvSpPr>
          <p:cNvPr id="5" name="TextBox 4"/>
          <p:cNvSpPr txBox="1"/>
          <p:nvPr/>
        </p:nvSpPr>
        <p:spPr>
          <a:xfrm>
            <a:off x="470553" y="1484784"/>
            <a:ext cx="7776864" cy="4524315"/>
          </a:xfrm>
          <a:prstGeom prst="rect">
            <a:avLst/>
          </a:prstGeom>
          <a:noFill/>
        </p:spPr>
        <p:txBody>
          <a:bodyPr wrap="square" rtlCol="0">
            <a:spAutoFit/>
          </a:bodyPr>
          <a:lstStyle/>
          <a:p>
            <a:pPr marL="342900" indent="-342900">
              <a:buFont typeface="Arial" pitchFamily="34" charset="0"/>
              <a:buChar char="•"/>
            </a:pPr>
            <a:r>
              <a:rPr lang="en-GB" sz="2400" dirty="0" smtClean="0">
                <a:latin typeface="Calibri" pitchFamily="34" charset="0"/>
              </a:rPr>
              <a:t>MBCT aims to target relapsing depression and help people to stay well over the long term by changing the physical and psychological relationship with depression.</a:t>
            </a:r>
          </a:p>
          <a:p>
            <a:pPr>
              <a:buFont typeface="Wingdings" pitchFamily="2" charset="2"/>
              <a:buChar char="§"/>
            </a:pPr>
            <a:endParaRPr lang="en-GB" sz="2400" dirty="0" smtClean="0">
              <a:latin typeface="Calibri" pitchFamily="34" charset="0"/>
            </a:endParaRPr>
          </a:p>
          <a:p>
            <a:pPr marL="342900" indent="-342900">
              <a:buFont typeface="Arial" pitchFamily="34" charset="0"/>
              <a:buChar char="•"/>
            </a:pPr>
            <a:r>
              <a:rPr lang="en-GB" sz="2400" dirty="0" smtClean="0">
                <a:latin typeface="Calibri" pitchFamily="34" charset="0"/>
              </a:rPr>
              <a:t>Integrates cognitive therapy principles and practice into a mindfulness framework. </a:t>
            </a:r>
          </a:p>
          <a:p>
            <a:endParaRPr lang="en-GB" sz="2400" dirty="0" smtClean="0">
              <a:latin typeface="Calibri" pitchFamily="34" charset="0"/>
            </a:endParaRPr>
          </a:p>
          <a:p>
            <a:pPr marL="342900" indent="-342900">
              <a:buFont typeface="Arial" pitchFamily="34" charset="0"/>
              <a:buChar char="•"/>
            </a:pPr>
            <a:r>
              <a:rPr lang="en-GB" sz="2400" dirty="0" smtClean="0">
                <a:latin typeface="Calibri" pitchFamily="34" charset="0"/>
              </a:rPr>
              <a:t>Provides a structured  8 session program to foster a decentred relationship to experience.</a:t>
            </a:r>
          </a:p>
          <a:p>
            <a:endParaRPr lang="en-GB" sz="2400" dirty="0" smtClean="0">
              <a:latin typeface="Calibri" pitchFamily="34" charset="0"/>
            </a:endParaRPr>
          </a:p>
          <a:p>
            <a:pPr marL="342900" indent="-342900">
              <a:buFont typeface="Arial" pitchFamily="34" charset="0"/>
              <a:buChar char="•"/>
            </a:pPr>
            <a:r>
              <a:rPr lang="en-GB" sz="2400" dirty="0" smtClean="0">
                <a:latin typeface="Calibri" pitchFamily="34" charset="0"/>
              </a:rPr>
              <a:t>Negative thoughts and feelings are viewed as events in the mind  rather than ‘true’ statements about oneself.  </a:t>
            </a:r>
            <a:endParaRPr lang="en-GB" sz="2400" dirty="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0350"/>
            <a:ext cx="9144000" cy="646331"/>
          </a:xfrm>
          <a:prstGeom prst="rect">
            <a:avLst/>
          </a:prstGeom>
          <a:noFill/>
        </p:spPr>
        <p:txBody>
          <a:bodyPr>
            <a:spAutoFit/>
          </a:bodyPr>
          <a:lstStyle/>
          <a:p>
            <a:pPr>
              <a:defRPr/>
            </a:pPr>
            <a:r>
              <a:rPr lang="en-GB" sz="3600" b="1" dirty="0" smtClean="0">
                <a:solidFill>
                  <a:srgbClr val="FFFF00"/>
                </a:solidFill>
                <a:effectLst>
                  <a:outerShdw blurRad="38100" dist="38100" dir="2700000" algn="tl">
                    <a:srgbClr val="000000"/>
                  </a:outerShdw>
                </a:effectLst>
                <a:latin typeface="Cambria" pitchFamily="18" charset="0"/>
              </a:rPr>
              <a:t>One size does not fit all!</a:t>
            </a:r>
            <a:endParaRPr lang="en-GB" sz="2000" b="1" dirty="0">
              <a:solidFill>
                <a:srgbClr val="FFFF00"/>
              </a:solidFill>
              <a:effectLst>
                <a:outerShdw blurRad="38100" dist="38100" dir="2700000" algn="tl">
                  <a:srgbClr val="000000"/>
                </a:outerShdw>
              </a:effectLst>
              <a:latin typeface="Cambria" pitchFamily="18" charset="0"/>
            </a:endParaRPr>
          </a:p>
        </p:txBody>
      </p:sp>
      <p:sp>
        <p:nvSpPr>
          <p:cNvPr id="5" name="TextBox 4"/>
          <p:cNvSpPr txBox="1"/>
          <p:nvPr/>
        </p:nvSpPr>
        <p:spPr>
          <a:xfrm>
            <a:off x="539552" y="1124744"/>
            <a:ext cx="7920880" cy="830997"/>
          </a:xfrm>
          <a:prstGeom prst="rect">
            <a:avLst/>
          </a:prstGeom>
          <a:noFill/>
        </p:spPr>
        <p:txBody>
          <a:bodyPr wrap="square" rtlCol="0">
            <a:spAutoFit/>
          </a:bodyPr>
          <a:lstStyle/>
          <a:p>
            <a:pPr marL="342900" indent="-342900">
              <a:buFont typeface="Arial" pitchFamily="34" charset="0"/>
              <a:buChar char="•"/>
            </a:pPr>
            <a:r>
              <a:rPr lang="en-GB" sz="2400" dirty="0" smtClean="0">
                <a:latin typeface="Calibri" pitchFamily="34" charset="0"/>
              </a:rPr>
              <a:t>The ‘alphabet soup’ of cognitive therapeutic approaches grows.  </a:t>
            </a:r>
            <a:endParaRPr lang="en-GB" sz="2400" dirty="0">
              <a:latin typeface="Calibri" pitchFamily="34" charset="0"/>
            </a:endParaRPr>
          </a:p>
        </p:txBody>
      </p:sp>
      <p:sp>
        <p:nvSpPr>
          <p:cNvPr id="6" name="TextBox 5"/>
          <p:cNvSpPr txBox="1"/>
          <p:nvPr/>
        </p:nvSpPr>
        <p:spPr>
          <a:xfrm>
            <a:off x="611560" y="2276872"/>
            <a:ext cx="7920880" cy="1200329"/>
          </a:xfrm>
          <a:prstGeom prst="rect">
            <a:avLst/>
          </a:prstGeom>
          <a:noFill/>
        </p:spPr>
        <p:txBody>
          <a:bodyPr wrap="square" rtlCol="0">
            <a:spAutoFit/>
          </a:bodyPr>
          <a:lstStyle/>
          <a:p>
            <a:pPr marL="342900" indent="-342900">
              <a:buFont typeface="Arial" pitchFamily="34" charset="0"/>
              <a:buChar char="•"/>
            </a:pPr>
            <a:r>
              <a:rPr lang="fr-FR" sz="2400" dirty="0" smtClean="0">
                <a:latin typeface="Calibri" pitchFamily="34" charset="0"/>
              </a:rPr>
              <a:t> </a:t>
            </a:r>
            <a:r>
              <a:rPr lang="en-GB" sz="2400" dirty="0" smtClean="0">
                <a:latin typeface="Calibri" pitchFamily="34" charset="0"/>
              </a:rPr>
              <a:t>Cognitive therapy is intuitively attractive due to a large evidence base supporting its use, but some are unable or unwilling to engage.</a:t>
            </a:r>
            <a:endParaRPr lang="en-GB" sz="2400" dirty="0">
              <a:latin typeface="Calibri" pitchFamily="34" charset="0"/>
            </a:endParaRPr>
          </a:p>
        </p:txBody>
      </p:sp>
      <p:sp>
        <p:nvSpPr>
          <p:cNvPr id="8" name="TextBox 7"/>
          <p:cNvSpPr txBox="1"/>
          <p:nvPr/>
        </p:nvSpPr>
        <p:spPr>
          <a:xfrm>
            <a:off x="624763" y="5007784"/>
            <a:ext cx="7920880" cy="830997"/>
          </a:xfrm>
          <a:prstGeom prst="rect">
            <a:avLst/>
          </a:prstGeom>
          <a:noFill/>
        </p:spPr>
        <p:txBody>
          <a:bodyPr wrap="square" rtlCol="0">
            <a:spAutoFit/>
          </a:bodyPr>
          <a:lstStyle/>
          <a:p>
            <a:pPr marL="342900" indent="-342900">
              <a:buFont typeface="Arial" pitchFamily="34" charset="0"/>
              <a:buChar char="•"/>
            </a:pPr>
            <a:r>
              <a:rPr lang="en-GB" sz="2400" dirty="0" smtClean="0">
                <a:latin typeface="Calibri" pitchFamily="34" charset="0"/>
              </a:rPr>
              <a:t> MBCT requires time, commitment, and the willingness to meditate. </a:t>
            </a:r>
            <a:endParaRPr lang="en-GB" sz="2400" dirty="0">
              <a:latin typeface="Calibri" pitchFamily="34" charset="0"/>
            </a:endParaRPr>
          </a:p>
        </p:txBody>
      </p:sp>
      <p:sp>
        <p:nvSpPr>
          <p:cNvPr id="2" name="TextBox 1"/>
          <p:cNvSpPr txBox="1"/>
          <p:nvPr/>
        </p:nvSpPr>
        <p:spPr>
          <a:xfrm>
            <a:off x="683568" y="3789040"/>
            <a:ext cx="7488832" cy="830997"/>
          </a:xfrm>
          <a:prstGeom prst="rect">
            <a:avLst/>
          </a:prstGeom>
          <a:noFill/>
        </p:spPr>
        <p:txBody>
          <a:bodyPr wrap="square" rtlCol="0">
            <a:spAutoFit/>
          </a:bodyPr>
          <a:lstStyle/>
          <a:p>
            <a:pPr marL="285750" indent="-285750">
              <a:buFont typeface="Arial" pitchFamily="34" charset="0"/>
              <a:buChar char="•"/>
            </a:pPr>
            <a:r>
              <a:rPr lang="en-GB" sz="2400" dirty="0" smtClean="0">
                <a:latin typeface="Calibri" pitchFamily="34" charset="0"/>
              </a:rPr>
              <a:t>How do we best deliver therapy? Will computerised packages become popular?</a:t>
            </a:r>
            <a:endParaRPr lang="en-GB" sz="2400"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6632"/>
            <a:ext cx="9144000" cy="641350"/>
          </a:xfrm>
          <a:prstGeom prst="rect">
            <a:avLst/>
          </a:prstGeom>
          <a:noFill/>
        </p:spPr>
        <p:txBody>
          <a:bodyPr>
            <a:spAutoFit/>
          </a:bodyPr>
          <a:lstStyle/>
          <a:p>
            <a:r>
              <a:rPr lang="en-GB" sz="3600" b="1" dirty="0">
                <a:solidFill>
                  <a:srgbClr val="FFFF00"/>
                </a:solidFill>
                <a:effectLst>
                  <a:outerShdw blurRad="38100" dist="38100" dir="2700000" algn="tl">
                    <a:srgbClr val="000000"/>
                  </a:outerShdw>
                </a:effectLst>
                <a:latin typeface="Calibri" pitchFamily="34" charset="0"/>
              </a:rPr>
              <a:t>Summary</a:t>
            </a:r>
            <a:endParaRPr lang="en-GB" sz="2000" b="1" dirty="0">
              <a:solidFill>
                <a:srgbClr val="FFFF00"/>
              </a:solidFill>
              <a:effectLst>
                <a:outerShdw blurRad="38100" dist="38100" dir="2700000" algn="tl">
                  <a:srgbClr val="000000"/>
                </a:outerShdw>
              </a:effectLst>
              <a:latin typeface="Calibri" pitchFamily="34" charset="0"/>
            </a:endParaRPr>
          </a:p>
        </p:txBody>
      </p:sp>
      <p:sp>
        <p:nvSpPr>
          <p:cNvPr id="53253" name="Text Box 5"/>
          <p:cNvSpPr txBox="1">
            <a:spLocks noChangeArrowheads="1"/>
          </p:cNvSpPr>
          <p:nvPr/>
        </p:nvSpPr>
        <p:spPr bwMode="auto">
          <a:xfrm>
            <a:off x="395288" y="1196975"/>
            <a:ext cx="7632700" cy="461665"/>
          </a:xfrm>
          <a:prstGeom prst="rect">
            <a:avLst/>
          </a:prstGeom>
          <a:noFill/>
          <a:ln w="9525">
            <a:noFill/>
            <a:miter lim="800000"/>
            <a:headEnd/>
            <a:tailEnd/>
          </a:ln>
          <a:effectLst/>
        </p:spPr>
        <p:txBody>
          <a:bodyPr>
            <a:spAutoFit/>
          </a:bodyPr>
          <a:lstStyle/>
          <a:p>
            <a:pPr marL="342900" indent="-342900">
              <a:spcBef>
                <a:spcPct val="50000"/>
              </a:spcBef>
              <a:buFont typeface="Arial" pitchFamily="34" charset="0"/>
              <a:buChar char="•"/>
            </a:pPr>
            <a:r>
              <a:rPr lang="en-GB" sz="2400" dirty="0" smtClean="0">
                <a:latin typeface="Calibri" pitchFamily="34" charset="0"/>
              </a:rPr>
              <a:t> A range of cognitive approaches are available in the UK</a:t>
            </a:r>
            <a:endParaRPr lang="en-GB" sz="2400" dirty="0">
              <a:latin typeface="Calibri" pitchFamily="34" charset="0"/>
            </a:endParaRPr>
          </a:p>
        </p:txBody>
      </p:sp>
      <p:sp>
        <p:nvSpPr>
          <p:cNvPr id="4" name="Text Box 5"/>
          <p:cNvSpPr txBox="1">
            <a:spLocks noChangeArrowheads="1"/>
          </p:cNvSpPr>
          <p:nvPr/>
        </p:nvSpPr>
        <p:spPr bwMode="auto">
          <a:xfrm>
            <a:off x="467544" y="2204864"/>
            <a:ext cx="8136904" cy="1754326"/>
          </a:xfrm>
          <a:prstGeom prst="rect">
            <a:avLst/>
          </a:prstGeom>
          <a:noFill/>
          <a:ln w="9525">
            <a:solidFill>
              <a:srgbClr val="FF0000"/>
            </a:solidFill>
            <a:miter lim="800000"/>
            <a:headEnd/>
            <a:tailEnd/>
          </a:ln>
          <a:effectLst/>
        </p:spPr>
        <p:txBody>
          <a:bodyPr wrap="square">
            <a:spAutoFit/>
          </a:bodyPr>
          <a:lstStyle/>
          <a:p>
            <a:pPr marL="342900" indent="-342900">
              <a:spcBef>
                <a:spcPct val="50000"/>
              </a:spcBef>
              <a:buFont typeface="Arial" pitchFamily="34" charset="0"/>
              <a:buChar char="•"/>
            </a:pPr>
            <a:r>
              <a:rPr lang="en-GB" sz="2400" dirty="0" smtClean="0">
                <a:latin typeface="Calibri" pitchFamily="34" charset="0"/>
              </a:rPr>
              <a:t>CBT has one of the largest evidence bases</a:t>
            </a:r>
          </a:p>
          <a:p>
            <a:pPr>
              <a:spcBef>
                <a:spcPct val="50000"/>
              </a:spcBef>
            </a:pPr>
            <a:r>
              <a:rPr lang="en-GB" sz="2400" dirty="0" smtClean="0">
                <a:latin typeface="Calibri" pitchFamily="34" charset="0"/>
              </a:rPr>
              <a:t>Both cognitive and behavioural techniques help the individual to develop strategies for managing problems and guide the development of more adaptive perspective on the world.   </a:t>
            </a:r>
            <a:endParaRPr lang="en-GB" sz="2400" dirty="0">
              <a:latin typeface="Calibri" pitchFamily="34" charset="0"/>
            </a:endParaRPr>
          </a:p>
        </p:txBody>
      </p:sp>
      <p:sp>
        <p:nvSpPr>
          <p:cNvPr id="5" name="TextBox 4"/>
          <p:cNvSpPr txBox="1"/>
          <p:nvPr/>
        </p:nvSpPr>
        <p:spPr>
          <a:xfrm>
            <a:off x="539552" y="4437112"/>
            <a:ext cx="7776864" cy="2308324"/>
          </a:xfrm>
          <a:prstGeom prst="rect">
            <a:avLst/>
          </a:prstGeom>
          <a:noFill/>
          <a:ln>
            <a:solidFill>
              <a:srgbClr val="FF0000"/>
            </a:solidFill>
          </a:ln>
        </p:spPr>
        <p:txBody>
          <a:bodyPr wrap="square" rtlCol="0">
            <a:spAutoFit/>
          </a:bodyPr>
          <a:lstStyle/>
          <a:p>
            <a:pPr marL="342900" indent="-342900">
              <a:buFont typeface="Arial" pitchFamily="34" charset="0"/>
              <a:buChar char="•"/>
            </a:pPr>
            <a:r>
              <a:rPr lang="en-GB" sz="2400" dirty="0" smtClean="0">
                <a:latin typeface="Calibri" pitchFamily="34" charset="0"/>
              </a:rPr>
              <a:t>MBCT has been developed to break the cycle of relapse common to depression</a:t>
            </a:r>
          </a:p>
          <a:p>
            <a:endParaRPr lang="en-GB" sz="2400" dirty="0" smtClean="0">
              <a:latin typeface="Calibri" pitchFamily="34" charset="0"/>
            </a:endParaRPr>
          </a:p>
          <a:p>
            <a:r>
              <a:rPr lang="en-GB" sz="2400" dirty="0" smtClean="0">
                <a:latin typeface="Calibri" pitchFamily="34" charset="0"/>
              </a:rPr>
              <a:t>Techniques teach individuals to be present, in the moment, to recognise negative thinking and decentre from it. Compassion and kindness to the self are fostered.  </a:t>
            </a:r>
            <a:endParaRPr lang="en-GB" sz="2400" dirty="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88640"/>
            <a:ext cx="2104230" cy="584775"/>
          </a:xfrm>
          <a:prstGeom prst="rect">
            <a:avLst/>
          </a:prstGeom>
        </p:spPr>
        <p:txBody>
          <a:bodyPr wrap="none">
            <a:spAutoFit/>
          </a:bodyPr>
          <a:lstStyle/>
          <a:p>
            <a:r>
              <a:rPr lang="en-GB" sz="3200" dirty="0" smtClean="0">
                <a:solidFill>
                  <a:srgbClr val="FFFF00"/>
                </a:solidFill>
                <a:latin typeface="Cambria" pitchFamily="18" charset="0"/>
                <a:cs typeface="Times New Roman" pitchFamily="18" charset="0"/>
              </a:rPr>
              <a:t>References</a:t>
            </a:r>
            <a:endParaRPr lang="en-GB" sz="3200" dirty="0">
              <a:latin typeface="Cambria" pitchFamily="18" charset="0"/>
            </a:endParaRPr>
          </a:p>
        </p:txBody>
      </p:sp>
      <p:sp>
        <p:nvSpPr>
          <p:cNvPr id="5" name="TextBox 4"/>
          <p:cNvSpPr txBox="1"/>
          <p:nvPr/>
        </p:nvSpPr>
        <p:spPr>
          <a:xfrm>
            <a:off x="323528" y="620688"/>
            <a:ext cx="1296144" cy="369332"/>
          </a:xfrm>
          <a:prstGeom prst="rect">
            <a:avLst/>
          </a:prstGeom>
          <a:noFill/>
        </p:spPr>
        <p:txBody>
          <a:bodyPr wrap="square" rtlCol="0">
            <a:spAutoFit/>
          </a:bodyPr>
          <a:lstStyle/>
          <a:p>
            <a:r>
              <a:rPr lang="en-GB" b="1" dirty="0" smtClean="0"/>
              <a:t>CBT</a:t>
            </a:r>
            <a:endParaRPr lang="en-GB" b="1" dirty="0"/>
          </a:p>
        </p:txBody>
      </p:sp>
      <p:sp>
        <p:nvSpPr>
          <p:cNvPr id="7" name="TextBox 6"/>
          <p:cNvSpPr txBox="1"/>
          <p:nvPr/>
        </p:nvSpPr>
        <p:spPr>
          <a:xfrm>
            <a:off x="81111" y="896833"/>
            <a:ext cx="8928992" cy="6001643"/>
          </a:xfrm>
          <a:prstGeom prst="rect">
            <a:avLst/>
          </a:prstGeom>
          <a:noFill/>
        </p:spPr>
        <p:txBody>
          <a:bodyPr wrap="square" rtlCol="0">
            <a:spAutoFit/>
          </a:bodyPr>
          <a:lstStyle/>
          <a:p>
            <a:pPr marL="285750" indent="-285750">
              <a:buFont typeface="Arial" pitchFamily="34" charset="0"/>
              <a:buChar char="•"/>
            </a:pPr>
            <a:r>
              <a:rPr lang="en-GB" sz="1200" dirty="0" smtClean="0">
                <a:latin typeface="Calibri" pitchFamily="34" charset="0"/>
              </a:rPr>
              <a:t>Bennett-Levy</a:t>
            </a:r>
            <a:r>
              <a:rPr lang="en-GB" sz="1200" dirty="0">
                <a:latin typeface="Calibri" pitchFamily="34" charset="0"/>
              </a:rPr>
              <a:t>, J., Butler, G., Fennell, M., Hackmann, A., Mueller, M. &amp; Westbrook, D.</a:t>
            </a:r>
          </a:p>
          <a:p>
            <a:r>
              <a:rPr lang="en-GB" sz="1200" dirty="0">
                <a:latin typeface="Calibri" pitchFamily="34" charset="0"/>
              </a:rPr>
              <a:t> </a:t>
            </a:r>
            <a:r>
              <a:rPr lang="en-GB" sz="1200" dirty="0" smtClean="0">
                <a:latin typeface="Calibri" pitchFamily="34" charset="0"/>
              </a:rPr>
              <a:t>       (2004</a:t>
            </a:r>
            <a:r>
              <a:rPr lang="en-GB" sz="1200" dirty="0">
                <a:latin typeface="Calibri" pitchFamily="34" charset="0"/>
              </a:rPr>
              <a:t>) </a:t>
            </a:r>
            <a:r>
              <a:rPr lang="en-GB" sz="1200" i="1" dirty="0">
                <a:latin typeface="Calibri" pitchFamily="34" charset="0"/>
              </a:rPr>
              <a:t>The Oxford guide to behavioural experiments in cognitive therapy</a:t>
            </a:r>
            <a:r>
              <a:rPr lang="en-GB" sz="1200" dirty="0">
                <a:latin typeface="Calibri" pitchFamily="34" charset="0"/>
              </a:rPr>
              <a:t>. </a:t>
            </a:r>
            <a:r>
              <a:rPr lang="en-GB" sz="1200" dirty="0" smtClean="0">
                <a:latin typeface="Calibri" pitchFamily="34" charset="0"/>
              </a:rPr>
              <a:t>Oxford:</a:t>
            </a:r>
          </a:p>
          <a:p>
            <a:r>
              <a:rPr lang="en-GB" sz="1200" dirty="0">
                <a:latin typeface="Calibri" pitchFamily="34" charset="0"/>
              </a:rPr>
              <a:t> </a:t>
            </a:r>
            <a:r>
              <a:rPr lang="en-GB" sz="1200" dirty="0" smtClean="0">
                <a:latin typeface="Calibri" pitchFamily="34" charset="0"/>
              </a:rPr>
              <a:t>       Oxford </a:t>
            </a:r>
            <a:r>
              <a:rPr lang="en-GB" sz="1200" dirty="0">
                <a:latin typeface="Calibri" pitchFamily="34" charset="0"/>
              </a:rPr>
              <a:t>University Press.</a:t>
            </a:r>
            <a:endParaRPr lang="en-GB" sz="1200" dirty="0" smtClean="0">
              <a:latin typeface="Calibri" pitchFamily="34" charset="0"/>
            </a:endParaRPr>
          </a:p>
          <a:p>
            <a:pPr marL="285750" indent="-285750">
              <a:buFont typeface="Arial" pitchFamily="34" charset="0"/>
              <a:buChar char="•"/>
            </a:pPr>
            <a:r>
              <a:rPr lang="en-GB" sz="1200" dirty="0" smtClean="0">
                <a:latin typeface="Calibri" pitchFamily="34" charset="0"/>
              </a:rPr>
              <a:t>Butler, A. C. Chapman, J. E. Forman, E. M. &amp; Beck, A. T. (2006). The </a:t>
            </a:r>
            <a:r>
              <a:rPr lang="en-GB" sz="1200" dirty="0">
                <a:latin typeface="Calibri" pitchFamily="34" charset="0"/>
              </a:rPr>
              <a:t>empirical status of cognitive-behavioral therapy: a review of meta-analyses</a:t>
            </a:r>
            <a:r>
              <a:rPr lang="en-GB" sz="1200" dirty="0" smtClean="0">
                <a:latin typeface="Calibri" pitchFamily="34" charset="0"/>
              </a:rPr>
              <a:t>. </a:t>
            </a:r>
            <a:r>
              <a:rPr lang="en-GB" sz="1200" i="1" dirty="0" smtClean="0">
                <a:latin typeface="Calibri" pitchFamily="34" charset="0"/>
              </a:rPr>
              <a:t>Clinical Psychology Review, 26</a:t>
            </a:r>
            <a:r>
              <a:rPr lang="en-GB" sz="1200" b="1" i="1" dirty="0" smtClean="0">
                <a:latin typeface="Calibri" pitchFamily="34" charset="0"/>
              </a:rPr>
              <a:t>, </a:t>
            </a:r>
            <a:r>
              <a:rPr lang="en-GB" sz="1200" dirty="0" smtClean="0">
                <a:latin typeface="Calibri" pitchFamily="34" charset="0"/>
              </a:rPr>
              <a:t>17-31).</a:t>
            </a:r>
          </a:p>
          <a:p>
            <a:pPr marL="285750" indent="-285750">
              <a:buFont typeface="Arial" pitchFamily="34" charset="0"/>
              <a:buChar char="•"/>
            </a:pPr>
            <a:r>
              <a:rPr lang="en-GB" sz="1200" dirty="0">
                <a:latin typeface="Calibri" pitchFamily="34" charset="0"/>
              </a:rPr>
              <a:t>Cuijpers P, Clignet F, van Meijel B, van Straten A, et al. (2011). Psychological treatment of depression in inpatients: a systematic review and meta-analysis. </a:t>
            </a:r>
            <a:r>
              <a:rPr lang="en-GB" sz="1200" i="1" dirty="0">
                <a:latin typeface="Calibri" pitchFamily="34" charset="0"/>
              </a:rPr>
              <a:t>Clinical Psychology Review 31</a:t>
            </a:r>
            <a:r>
              <a:rPr lang="en-GB" sz="1200" dirty="0">
                <a:latin typeface="Calibri" pitchFamily="34" charset="0"/>
              </a:rPr>
              <a:t>(3):353-60. </a:t>
            </a:r>
            <a:endParaRPr lang="en-GB" sz="1200" dirty="0" smtClean="0">
              <a:latin typeface="Calibri" pitchFamily="34" charset="0"/>
            </a:endParaRPr>
          </a:p>
          <a:p>
            <a:pPr marL="285750" indent="-285750">
              <a:buFont typeface="Arial" pitchFamily="34" charset="0"/>
              <a:buChar char="•"/>
            </a:pPr>
            <a:r>
              <a:rPr lang="en-GB" sz="1200" dirty="0">
                <a:latin typeface="Calibri" pitchFamily="34" charset="0"/>
              </a:rPr>
              <a:t>DeRubeis, R. J., Hollon, S. D., Amsterdam, J.D., Shelton, R. C., Young, P. R., Salomon, R.</a:t>
            </a:r>
          </a:p>
          <a:p>
            <a:r>
              <a:rPr lang="en-GB" sz="1200" dirty="0" smtClean="0">
                <a:latin typeface="Calibri" pitchFamily="34" charset="0"/>
              </a:rPr>
              <a:t>        M</a:t>
            </a:r>
            <a:r>
              <a:rPr lang="en-GB" sz="1200" dirty="0">
                <a:latin typeface="Calibri" pitchFamily="34" charset="0"/>
              </a:rPr>
              <a:t>., et al. (2005). Cognitive therapy vs. medications in the treatment of</a:t>
            </a:r>
          </a:p>
          <a:p>
            <a:r>
              <a:rPr lang="en-GB" sz="1200" dirty="0" smtClean="0">
                <a:latin typeface="Calibri" pitchFamily="34" charset="0"/>
              </a:rPr>
              <a:t>        moderate </a:t>
            </a:r>
            <a:r>
              <a:rPr lang="en-GB" sz="1200" dirty="0">
                <a:latin typeface="Calibri" pitchFamily="34" charset="0"/>
              </a:rPr>
              <a:t>to severe depression. </a:t>
            </a:r>
            <a:r>
              <a:rPr lang="en-GB" sz="1200" i="1" dirty="0">
                <a:latin typeface="Calibri" pitchFamily="34" charset="0"/>
              </a:rPr>
              <a:t>Archives of General Psychiatry, 62</a:t>
            </a:r>
            <a:r>
              <a:rPr lang="en-GB" sz="1200" dirty="0">
                <a:latin typeface="Calibri" pitchFamily="34" charset="0"/>
              </a:rPr>
              <a:t>, 409-416.</a:t>
            </a:r>
            <a:endParaRPr lang="en-GB" sz="1200" dirty="0" smtClean="0">
              <a:latin typeface="Calibri" pitchFamily="34" charset="0"/>
            </a:endParaRPr>
          </a:p>
          <a:p>
            <a:pPr marL="285750" indent="-285750">
              <a:buFont typeface="Arial" pitchFamily="34" charset="0"/>
              <a:buChar char="•"/>
            </a:pPr>
            <a:r>
              <a:rPr lang="en-GB" sz="1200" dirty="0">
                <a:latin typeface="Calibri" pitchFamily="34" charset="0"/>
              </a:rPr>
              <a:t>Dozois, D.J.A. &amp; Beck, A.T. (2008). Cognitive schemas, beliefs, and assumptions. In K.S. Dobson &amp; D.J.A. Dozois (Eds.), </a:t>
            </a:r>
            <a:r>
              <a:rPr lang="en-GB" sz="1200" i="1" dirty="0">
                <a:latin typeface="Calibri" pitchFamily="34" charset="0"/>
              </a:rPr>
              <a:t>Risk factors </a:t>
            </a:r>
            <a:r>
              <a:rPr lang="en-GB" sz="1200" i="1" dirty="0" smtClean="0">
                <a:latin typeface="Calibri" pitchFamily="34" charset="0"/>
              </a:rPr>
              <a:t>in depression</a:t>
            </a:r>
            <a:r>
              <a:rPr lang="en-GB" sz="1200" i="1" dirty="0">
                <a:latin typeface="Calibri" pitchFamily="34" charset="0"/>
              </a:rPr>
              <a:t>.</a:t>
            </a:r>
            <a:r>
              <a:rPr lang="en-GB" sz="1200" dirty="0">
                <a:latin typeface="Calibri" pitchFamily="34" charset="0"/>
              </a:rPr>
              <a:t> London Academic Press. (Available online via ScienceDirect).(Nice explanations of main factors of cognitive model of depression</a:t>
            </a:r>
            <a:r>
              <a:rPr lang="en-GB" sz="1200" dirty="0" smtClean="0">
                <a:latin typeface="Calibri" pitchFamily="34" charset="0"/>
              </a:rPr>
              <a:t>)</a:t>
            </a:r>
          </a:p>
          <a:p>
            <a:pPr marL="285750" indent="-285750">
              <a:buFont typeface="Arial" pitchFamily="34" charset="0"/>
              <a:buChar char="•"/>
            </a:pPr>
            <a:r>
              <a:rPr lang="en-GB" sz="1200" dirty="0">
                <a:latin typeface="Calibri" pitchFamily="34" charset="0"/>
              </a:rPr>
              <a:t>Rachman S, Wilson GT. </a:t>
            </a:r>
            <a:r>
              <a:rPr lang="en-GB" sz="1200" dirty="0" smtClean="0">
                <a:latin typeface="Calibri" pitchFamily="34" charset="0"/>
              </a:rPr>
              <a:t>(2008). Expansion </a:t>
            </a:r>
            <a:r>
              <a:rPr lang="en-GB" sz="1200" dirty="0">
                <a:latin typeface="Calibri" pitchFamily="34" charset="0"/>
              </a:rPr>
              <a:t>in the provision of psychological treatment in the United Kingdom. </a:t>
            </a:r>
            <a:r>
              <a:rPr lang="en-GB" sz="1200" i="1" dirty="0" smtClean="0">
                <a:latin typeface="Calibri" pitchFamily="34" charset="0"/>
              </a:rPr>
              <a:t>Behaviour Research &amp; Therapy, 46(3</a:t>
            </a:r>
            <a:r>
              <a:rPr lang="en-GB" sz="1200" dirty="0" smtClean="0">
                <a:latin typeface="Calibri" pitchFamily="34" charset="0"/>
              </a:rPr>
              <a:t>), 293-5.</a:t>
            </a:r>
          </a:p>
          <a:p>
            <a:pPr marL="285750" indent="-285750">
              <a:buFont typeface="Arial" pitchFamily="34" charset="0"/>
              <a:buChar char="•"/>
            </a:pPr>
            <a:r>
              <a:rPr lang="en-GB" sz="1200" dirty="0">
                <a:latin typeface="Calibri" pitchFamily="34" charset="0"/>
              </a:rPr>
              <a:t>Westbrook, D. Kennerley, H. &amp; Kirk, J. (2007). </a:t>
            </a:r>
            <a:r>
              <a:rPr lang="en-GB" sz="1200" i="1" dirty="0">
                <a:latin typeface="Calibri" pitchFamily="34" charset="0"/>
              </a:rPr>
              <a:t>An introduction to Cognitive Behaviour Therapy: Skills and application. </a:t>
            </a:r>
            <a:r>
              <a:rPr lang="en-GB" sz="1200" dirty="0">
                <a:latin typeface="Calibri" pitchFamily="34" charset="0"/>
              </a:rPr>
              <a:t>Sage. </a:t>
            </a:r>
            <a:r>
              <a:rPr lang="en-GB" sz="1200" dirty="0" smtClean="0">
                <a:latin typeface="Calibri" pitchFamily="34" charset="0"/>
              </a:rPr>
              <a:t>London</a:t>
            </a:r>
            <a:endParaRPr lang="en-GB" dirty="0">
              <a:latin typeface="Calibri" pitchFamily="34" charset="0"/>
            </a:endParaRPr>
          </a:p>
          <a:p>
            <a:endParaRPr lang="en-GB" sz="1200" dirty="0" smtClean="0">
              <a:latin typeface="Calibri" pitchFamily="34" charset="0"/>
            </a:endParaRPr>
          </a:p>
          <a:p>
            <a:pPr marL="171450" indent="-171450">
              <a:buFont typeface="Arial" pitchFamily="34" charset="0"/>
              <a:buChar char="•"/>
            </a:pPr>
            <a:r>
              <a:rPr lang="en-GB" sz="1200" dirty="0" smtClean="0">
                <a:latin typeface="Calibri" pitchFamily="34" charset="0"/>
              </a:rPr>
              <a:t>   Kenny</a:t>
            </a:r>
            <a:r>
              <a:rPr lang="en-GB" sz="1200" dirty="0">
                <a:latin typeface="Calibri" pitchFamily="34" charset="0"/>
              </a:rPr>
              <a:t>, M. A., &amp; Williams, J. M. G. (2007). Treatment-resistant depressed patients show a good response to mindfulness-based Cognitive </a:t>
            </a:r>
            <a:endParaRPr lang="en-GB" sz="1200" dirty="0" smtClean="0">
              <a:latin typeface="Calibri" pitchFamily="34" charset="0"/>
            </a:endParaRPr>
          </a:p>
          <a:p>
            <a:pPr marL="171450" indent="-171450"/>
            <a:r>
              <a:rPr lang="en-GB" sz="1200" dirty="0" smtClean="0">
                <a:latin typeface="Calibri" pitchFamily="34" charset="0"/>
              </a:rPr>
              <a:t>        Therapy</a:t>
            </a:r>
            <a:r>
              <a:rPr lang="en-GB" sz="1200" dirty="0">
                <a:latin typeface="Calibri" pitchFamily="34" charset="0"/>
              </a:rPr>
              <a:t>. </a:t>
            </a:r>
            <a:r>
              <a:rPr lang="en-GB" sz="1200" i="1" dirty="0">
                <a:latin typeface="Calibri" pitchFamily="34" charset="0"/>
              </a:rPr>
              <a:t>Behaviour Research and Therapy</a:t>
            </a:r>
            <a:r>
              <a:rPr lang="en-GB" sz="1200" dirty="0">
                <a:latin typeface="Calibri" pitchFamily="34" charset="0"/>
              </a:rPr>
              <a:t>, </a:t>
            </a:r>
            <a:r>
              <a:rPr lang="en-GB" sz="1200" i="1" dirty="0">
                <a:latin typeface="Calibri" pitchFamily="34" charset="0"/>
              </a:rPr>
              <a:t>45</a:t>
            </a:r>
            <a:r>
              <a:rPr lang="en-GB" sz="1200" dirty="0">
                <a:latin typeface="Calibri" pitchFamily="34" charset="0"/>
              </a:rPr>
              <a:t>, 617-625</a:t>
            </a:r>
            <a:r>
              <a:rPr lang="en-GB" sz="1200" dirty="0" smtClean="0">
                <a:latin typeface="Calibri" pitchFamily="34" charset="0"/>
              </a:rPr>
              <a:t>.</a:t>
            </a:r>
            <a:endParaRPr lang="en-GB" sz="1200" dirty="0">
              <a:latin typeface="Calibri" pitchFamily="34" charset="0"/>
            </a:endParaRPr>
          </a:p>
          <a:p>
            <a:pPr marL="171450" indent="-171450">
              <a:buFont typeface="Arial" pitchFamily="34" charset="0"/>
              <a:buChar char="•"/>
            </a:pPr>
            <a:r>
              <a:rPr lang="en-GB" sz="1200" dirty="0" smtClean="0">
                <a:latin typeface="Calibri" pitchFamily="34" charset="0"/>
              </a:rPr>
              <a:t>   Kingston</a:t>
            </a:r>
            <a:r>
              <a:rPr lang="en-GB" sz="1200" dirty="0">
                <a:latin typeface="Calibri" pitchFamily="34" charset="0"/>
              </a:rPr>
              <a:t>, T., Dooley, B., Bates, A., Lawlor, E., &amp; Malone, K. (2007). Mindfulness-based cognitive therapy for residual </a:t>
            </a:r>
            <a:r>
              <a:rPr lang="en-GB" sz="1200" dirty="0" smtClean="0">
                <a:latin typeface="Calibri" pitchFamily="34" charset="0"/>
              </a:rPr>
              <a:t>depressive</a:t>
            </a:r>
          </a:p>
          <a:p>
            <a:pPr marL="171450" indent="-171450"/>
            <a:r>
              <a:rPr lang="en-GB" sz="1200" dirty="0" smtClean="0">
                <a:latin typeface="Calibri" pitchFamily="34" charset="0"/>
              </a:rPr>
              <a:t>        symptoms</a:t>
            </a:r>
            <a:r>
              <a:rPr lang="en-GB" sz="1200" dirty="0">
                <a:latin typeface="Calibri" pitchFamily="34" charset="0"/>
              </a:rPr>
              <a:t>. </a:t>
            </a:r>
            <a:r>
              <a:rPr lang="en-GB" sz="1200" i="1" dirty="0">
                <a:latin typeface="Calibri" pitchFamily="34" charset="0"/>
              </a:rPr>
              <a:t>Psychology and Psychotherapy, 80 (2),</a:t>
            </a:r>
            <a:r>
              <a:rPr lang="en-GB" sz="1200" dirty="0">
                <a:latin typeface="Calibri" pitchFamily="34" charset="0"/>
              </a:rPr>
              <a:t> 193- 203</a:t>
            </a:r>
            <a:r>
              <a:rPr lang="en-GB" sz="1200" dirty="0" smtClean="0">
                <a:latin typeface="Calibri" pitchFamily="34" charset="0"/>
              </a:rPr>
              <a:t>.</a:t>
            </a:r>
            <a:endParaRPr lang="en-GB" sz="1200" dirty="0">
              <a:latin typeface="Calibri" pitchFamily="34" charset="0"/>
            </a:endParaRPr>
          </a:p>
          <a:p>
            <a:pPr marL="171450" indent="-171450">
              <a:buFont typeface="Arial" pitchFamily="34" charset="0"/>
              <a:buChar char="•"/>
            </a:pPr>
            <a:r>
              <a:rPr lang="en-GB" sz="1200" dirty="0" smtClean="0">
                <a:latin typeface="Calibri" pitchFamily="34" charset="0"/>
              </a:rPr>
              <a:t>   Kuyken</a:t>
            </a:r>
            <a:r>
              <a:rPr lang="en-GB" sz="1200" dirty="0">
                <a:latin typeface="Calibri" pitchFamily="34" charset="0"/>
              </a:rPr>
              <a:t>, W., Byford, S., Taylor, R.S., Watkins, E.R., Holden, E.R., White, K., Barrett, B., Byng, R., Evans, A., Mullan, E. &amp; Teasdale, </a:t>
            </a:r>
            <a:r>
              <a:rPr lang="en-GB" sz="1200" dirty="0" smtClean="0">
                <a:latin typeface="Calibri" pitchFamily="34" charset="0"/>
              </a:rPr>
              <a:t> </a:t>
            </a:r>
          </a:p>
          <a:p>
            <a:pPr marL="171450" indent="-171450"/>
            <a:r>
              <a:rPr lang="en-GB" sz="1200" dirty="0" smtClean="0">
                <a:latin typeface="Calibri" pitchFamily="34" charset="0"/>
              </a:rPr>
              <a:t>       J.D</a:t>
            </a:r>
            <a:r>
              <a:rPr lang="en-GB" sz="1200" dirty="0">
                <a:latin typeface="Calibri" pitchFamily="34" charset="0"/>
              </a:rPr>
              <a:t>.</a:t>
            </a:r>
            <a:r>
              <a:rPr lang="en-GB" sz="1200" b="1" dirty="0">
                <a:latin typeface="Calibri" pitchFamily="34" charset="0"/>
              </a:rPr>
              <a:t> </a:t>
            </a:r>
            <a:r>
              <a:rPr lang="en-GB" sz="1200" dirty="0">
                <a:latin typeface="Calibri" pitchFamily="34" charset="0"/>
              </a:rPr>
              <a:t> (2008). Mindfulness-based cognitive therapy to prevent relapse in recurrent depression. </a:t>
            </a:r>
            <a:r>
              <a:rPr lang="en-GB" sz="1200" i="1" dirty="0">
                <a:latin typeface="Calibri" pitchFamily="34" charset="0"/>
              </a:rPr>
              <a:t>Journal of Consulting and Clinical </a:t>
            </a:r>
            <a:r>
              <a:rPr lang="en-GB" sz="1200" i="1" dirty="0" smtClean="0">
                <a:latin typeface="Calibri" pitchFamily="34" charset="0"/>
              </a:rPr>
              <a:t>Psychology</a:t>
            </a:r>
          </a:p>
          <a:p>
            <a:pPr marL="171450" indent="-171450"/>
            <a:r>
              <a:rPr lang="en-GB" sz="1200" i="1" dirty="0" smtClean="0">
                <a:latin typeface="Calibri" pitchFamily="34" charset="0"/>
              </a:rPr>
              <a:t>       76</a:t>
            </a:r>
            <a:r>
              <a:rPr lang="en-GB" sz="1200" dirty="0" smtClean="0">
                <a:latin typeface="Calibri" pitchFamily="34" charset="0"/>
              </a:rPr>
              <a:t>(6</a:t>
            </a:r>
            <a:r>
              <a:rPr lang="en-GB" sz="1200" dirty="0">
                <a:latin typeface="Calibri" pitchFamily="34" charset="0"/>
              </a:rPr>
              <a:t>), 966-978</a:t>
            </a:r>
            <a:r>
              <a:rPr lang="en-GB" sz="1200" dirty="0" smtClean="0">
                <a:latin typeface="Calibri" pitchFamily="34" charset="0"/>
              </a:rPr>
              <a:t>.</a:t>
            </a:r>
          </a:p>
          <a:p>
            <a:pPr marL="171450" indent="-171450">
              <a:buFont typeface="Arial" pitchFamily="34" charset="0"/>
              <a:buChar char="•"/>
            </a:pPr>
            <a:r>
              <a:rPr lang="en-GB" sz="1200" dirty="0" smtClean="0">
                <a:latin typeface="Calibri" pitchFamily="34" charset="0"/>
              </a:rPr>
              <a:t>   Ma</a:t>
            </a:r>
            <a:r>
              <a:rPr lang="en-GB" sz="1200" dirty="0">
                <a:latin typeface="Calibri" pitchFamily="34" charset="0"/>
              </a:rPr>
              <a:t>, S.H., &amp; Teasdale, J.D. (2004). </a:t>
            </a:r>
            <a:r>
              <a:rPr lang="en-GB" sz="1200" dirty="0" smtClean="0">
                <a:latin typeface="Calibri" pitchFamily="34" charset="0"/>
              </a:rPr>
              <a:t>Mindfulness-based cognitive therapy for depression: Replication and exploration of differential relapse.</a:t>
            </a:r>
          </a:p>
          <a:p>
            <a:pPr marL="171450" indent="-171450"/>
            <a:r>
              <a:rPr lang="en-GB" sz="1200" dirty="0" smtClean="0">
                <a:latin typeface="Calibri" pitchFamily="34" charset="0"/>
              </a:rPr>
              <a:t>        </a:t>
            </a:r>
            <a:r>
              <a:rPr lang="en-GB" sz="1200" i="1" dirty="0" smtClean="0">
                <a:latin typeface="Calibri" pitchFamily="34" charset="0"/>
              </a:rPr>
              <a:t>Journal </a:t>
            </a:r>
            <a:r>
              <a:rPr lang="en-GB" sz="1200" i="1" dirty="0">
                <a:latin typeface="Calibri" pitchFamily="34" charset="0"/>
              </a:rPr>
              <a:t>of Consulting and Clinical Psychology</a:t>
            </a:r>
            <a:r>
              <a:rPr lang="en-GB" sz="1200" dirty="0">
                <a:latin typeface="Calibri" pitchFamily="34" charset="0"/>
              </a:rPr>
              <a:t>, 72, 31-40</a:t>
            </a:r>
            <a:r>
              <a:rPr lang="en-GB" sz="1200" dirty="0" smtClean="0">
                <a:latin typeface="Calibri" pitchFamily="34" charset="0"/>
              </a:rPr>
              <a:t>.</a:t>
            </a:r>
          </a:p>
          <a:p>
            <a:pPr marL="171450" indent="-171450">
              <a:buFont typeface="Arial" pitchFamily="34" charset="0"/>
              <a:buChar char="•"/>
            </a:pPr>
            <a:r>
              <a:rPr lang="en-GB" sz="1200" dirty="0" smtClean="0">
                <a:latin typeface="Calibri" pitchFamily="34" charset="0"/>
              </a:rPr>
              <a:t>   Manicavasgar, V.  </a:t>
            </a:r>
            <a:r>
              <a:rPr lang="en-GB" sz="1200" dirty="0">
                <a:latin typeface="Calibri" pitchFamily="34" charset="0"/>
              </a:rPr>
              <a:t>Parker</a:t>
            </a:r>
            <a:r>
              <a:rPr lang="en-GB" sz="1200" dirty="0" smtClean="0">
                <a:latin typeface="Calibri" pitchFamily="34" charset="0"/>
              </a:rPr>
              <a:t>, G. </a:t>
            </a:r>
            <a:r>
              <a:rPr lang="en-GB" sz="1200" dirty="0">
                <a:latin typeface="Calibri" pitchFamily="34" charset="0"/>
              </a:rPr>
              <a:t>&amp; </a:t>
            </a:r>
            <a:r>
              <a:rPr lang="en-GB" sz="1200" dirty="0" smtClean="0">
                <a:latin typeface="Calibri" pitchFamily="34" charset="0"/>
              </a:rPr>
              <a:t>Perich, T. (2011). </a:t>
            </a:r>
            <a:r>
              <a:rPr lang="en-GB" sz="1200" dirty="0">
                <a:latin typeface="Calibri" pitchFamily="34" charset="0"/>
              </a:rPr>
              <a:t>Mindfulness-based cognitive therapy vs cognitive behaviour therapy as a</a:t>
            </a:r>
          </a:p>
          <a:p>
            <a:r>
              <a:rPr lang="en-GB" sz="1200" dirty="0" smtClean="0">
                <a:latin typeface="Calibri" pitchFamily="34" charset="0"/>
              </a:rPr>
              <a:t>        treatment </a:t>
            </a:r>
            <a:r>
              <a:rPr lang="en-GB" sz="1200" dirty="0">
                <a:latin typeface="Calibri" pitchFamily="34" charset="0"/>
              </a:rPr>
              <a:t>for non-melancholic </a:t>
            </a:r>
            <a:r>
              <a:rPr lang="en-GB" sz="1200" dirty="0" smtClean="0">
                <a:latin typeface="Calibri" pitchFamily="34" charset="0"/>
              </a:rPr>
              <a:t>depression. Journal of Affective Disorders, 130, 138–144.</a:t>
            </a:r>
            <a:endParaRPr lang="en-GB" sz="1200" dirty="0">
              <a:latin typeface="Calibri" pitchFamily="34" charset="0"/>
            </a:endParaRPr>
          </a:p>
          <a:p>
            <a:pPr marL="171450" indent="-171450">
              <a:buFont typeface="Arial" pitchFamily="34" charset="0"/>
              <a:buChar char="•"/>
            </a:pPr>
            <a:r>
              <a:rPr lang="en-GB" sz="1200" dirty="0">
                <a:latin typeface="Calibri" pitchFamily="34" charset="0"/>
              </a:rPr>
              <a:t> </a:t>
            </a:r>
            <a:r>
              <a:rPr lang="en-GB" sz="1200" dirty="0" smtClean="0">
                <a:latin typeface="Calibri" pitchFamily="34" charset="0"/>
              </a:rPr>
              <a:t>  Segal</a:t>
            </a:r>
            <a:r>
              <a:rPr lang="en-GB" sz="1200" dirty="0">
                <a:latin typeface="Calibri" pitchFamily="34" charset="0"/>
              </a:rPr>
              <a:t>, Z.V., Williams, J.M.G., &amp; Teasdale, J.D. (</a:t>
            </a:r>
            <a:r>
              <a:rPr lang="en-GB" sz="1200" dirty="0" smtClean="0">
                <a:latin typeface="Calibri" pitchFamily="34" charset="0"/>
              </a:rPr>
              <a:t>2002). Mindfulness-based cognitive therapy for depression: A New Approach to Preventing  </a:t>
            </a:r>
          </a:p>
          <a:p>
            <a:pPr marL="171450" indent="-171450"/>
            <a:r>
              <a:rPr lang="en-GB" sz="1200" dirty="0" smtClean="0">
                <a:latin typeface="Calibri" pitchFamily="34" charset="0"/>
              </a:rPr>
              <a:t>       Relapse.</a:t>
            </a:r>
            <a:r>
              <a:rPr lang="en-GB" sz="1200" b="1" dirty="0" smtClean="0">
                <a:latin typeface="Calibri" pitchFamily="34" charset="0"/>
              </a:rPr>
              <a:t> </a:t>
            </a:r>
            <a:r>
              <a:rPr lang="en-GB" sz="1200" dirty="0" smtClean="0">
                <a:latin typeface="Calibri" pitchFamily="34" charset="0"/>
              </a:rPr>
              <a:t>New </a:t>
            </a:r>
            <a:r>
              <a:rPr lang="en-GB" sz="1200" dirty="0">
                <a:latin typeface="Calibri" pitchFamily="34" charset="0"/>
              </a:rPr>
              <a:t>York: Guilford</a:t>
            </a:r>
            <a:r>
              <a:rPr lang="en-GB" sz="1200" dirty="0" smtClean="0">
                <a:latin typeface="Calibri" pitchFamily="34" charset="0"/>
              </a:rPr>
              <a:t>.</a:t>
            </a:r>
          </a:p>
          <a:p>
            <a:pPr marL="285750" indent="-285750">
              <a:buFont typeface="Arial" pitchFamily="34" charset="0"/>
              <a:buChar char="•"/>
            </a:pPr>
            <a:endParaRPr lang="en-GB" sz="1200" dirty="0">
              <a:latin typeface="Calibri" pitchFamily="34" charset="0"/>
            </a:endParaRPr>
          </a:p>
        </p:txBody>
      </p:sp>
      <p:sp>
        <p:nvSpPr>
          <p:cNvPr id="8" name="TextBox 7"/>
          <p:cNvSpPr txBox="1"/>
          <p:nvPr/>
        </p:nvSpPr>
        <p:spPr>
          <a:xfrm>
            <a:off x="251520" y="3789040"/>
            <a:ext cx="2664296" cy="369332"/>
          </a:xfrm>
          <a:prstGeom prst="rect">
            <a:avLst/>
          </a:prstGeom>
          <a:noFill/>
        </p:spPr>
        <p:txBody>
          <a:bodyPr wrap="square" rtlCol="0">
            <a:spAutoFit/>
          </a:bodyPr>
          <a:lstStyle/>
          <a:p>
            <a:r>
              <a:rPr lang="en-GB" b="1" dirty="0" smtClean="0"/>
              <a:t>MBCT </a:t>
            </a:r>
            <a:endParaRPr lang="en-GB" b="1" dirty="0"/>
          </a:p>
        </p:txBody>
      </p:sp>
    </p:spTree>
    <p:extLst>
      <p:ext uri="{BB962C8B-B14F-4D97-AF65-F5344CB8AC3E}">
        <p14:creationId xmlns:p14="http://schemas.microsoft.com/office/powerpoint/2010/main" val="20952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536" y="1124744"/>
            <a:ext cx="2303462" cy="3240013"/>
          </a:xfrm>
          <a:prstGeom prst="roundRect">
            <a:avLst/>
          </a:prstGeom>
          <a:solidFill>
            <a:schemeClr val="accent6">
              <a:lumMod val="50000"/>
            </a:schemeClr>
          </a:solidFill>
          <a:ln>
            <a:solidFill>
              <a:srgbClr val="FFFF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458" name="TextBox 4"/>
          <p:cNvSpPr txBox="1">
            <a:spLocks noChangeArrowheads="1"/>
          </p:cNvSpPr>
          <p:nvPr/>
        </p:nvSpPr>
        <p:spPr bwMode="auto">
          <a:xfrm>
            <a:off x="323131" y="1137702"/>
            <a:ext cx="2448272" cy="4308872"/>
          </a:xfrm>
          <a:prstGeom prst="rect">
            <a:avLst/>
          </a:prstGeom>
          <a:noFill/>
          <a:ln w="9525">
            <a:noFill/>
            <a:miter lim="800000"/>
            <a:headEnd/>
            <a:tailEnd/>
          </a:ln>
        </p:spPr>
        <p:txBody>
          <a:bodyPr wrap="square">
            <a:spAutoFit/>
          </a:bodyPr>
          <a:lstStyle/>
          <a:p>
            <a:r>
              <a:rPr lang="en-US" sz="2000" dirty="0" smtClean="0"/>
              <a:t> DRUG THERAPIES</a:t>
            </a:r>
            <a:endParaRPr lang="en-US" dirty="0" smtClean="0"/>
          </a:p>
          <a:p>
            <a:pPr>
              <a:buFont typeface="Wingdings" pitchFamily="2" charset="2"/>
              <a:buChar char="§"/>
            </a:pPr>
            <a:r>
              <a:rPr lang="en-US" sz="2000" dirty="0" smtClean="0"/>
              <a:t> Depression</a:t>
            </a:r>
          </a:p>
          <a:p>
            <a:pPr marL="457200" indent="-457200">
              <a:buAutoNum type="arabicPeriod"/>
            </a:pPr>
            <a:r>
              <a:rPr lang="en-US" sz="2000" dirty="0" smtClean="0"/>
              <a:t>Tricyclic drugs</a:t>
            </a:r>
          </a:p>
          <a:p>
            <a:pPr marL="457200" indent="-457200">
              <a:buAutoNum type="arabicPeriod"/>
            </a:pPr>
            <a:r>
              <a:rPr lang="en-US" sz="2000" dirty="0" smtClean="0"/>
              <a:t>Monoamine oxidase inhibitors </a:t>
            </a:r>
          </a:p>
          <a:p>
            <a:pPr marL="457200" indent="-457200">
              <a:buAutoNum type="arabicPeriod"/>
            </a:pPr>
            <a:r>
              <a:rPr lang="en-US" sz="2000" dirty="0" smtClean="0"/>
              <a:t>Selective serotonin reuptake inhibitors  (SSRIs)</a:t>
            </a:r>
          </a:p>
          <a:p>
            <a:pPr marL="457200" indent="-457200">
              <a:buAutoNum type="arabicPeriod"/>
            </a:pPr>
            <a:endParaRPr lang="en-US" sz="2000" dirty="0" smtClean="0"/>
          </a:p>
          <a:p>
            <a:pPr>
              <a:buFont typeface="Wingdings" pitchFamily="2" charset="2"/>
              <a:buChar char="§"/>
            </a:pPr>
            <a:endParaRPr lang="en-US" dirty="0" smtClean="0"/>
          </a:p>
          <a:p>
            <a:endParaRPr lang="en-US" dirty="0" smtClean="0"/>
          </a:p>
          <a:p>
            <a:pPr>
              <a:buFont typeface="Wingdings" pitchFamily="2" charset="2"/>
              <a:buChar char="§"/>
            </a:pPr>
            <a:endParaRPr lang="en-US" dirty="0"/>
          </a:p>
        </p:txBody>
      </p:sp>
      <p:sp>
        <p:nvSpPr>
          <p:cNvPr id="6" name="Rounded Rectangle 5"/>
          <p:cNvSpPr/>
          <p:nvPr/>
        </p:nvSpPr>
        <p:spPr>
          <a:xfrm>
            <a:off x="4211638" y="1052513"/>
            <a:ext cx="4464050" cy="863600"/>
          </a:xfrm>
          <a:prstGeom prst="roundRect">
            <a:avLst/>
          </a:prstGeom>
          <a:solidFill>
            <a:schemeClr val="tx1">
              <a:lumMod val="50000"/>
            </a:schemeClr>
          </a:solidFill>
          <a:ln>
            <a:solidFill>
              <a:srgbClr val="FFFF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460" name="TextBox 6"/>
          <p:cNvSpPr txBox="1">
            <a:spLocks noChangeArrowheads="1"/>
          </p:cNvSpPr>
          <p:nvPr/>
        </p:nvSpPr>
        <p:spPr bwMode="auto">
          <a:xfrm>
            <a:off x="4787900" y="1196975"/>
            <a:ext cx="4105275" cy="461963"/>
          </a:xfrm>
          <a:prstGeom prst="rect">
            <a:avLst/>
          </a:prstGeom>
          <a:noFill/>
          <a:ln w="9525">
            <a:noFill/>
            <a:miter lim="800000"/>
            <a:headEnd/>
            <a:tailEnd/>
          </a:ln>
        </p:spPr>
        <p:txBody>
          <a:bodyPr>
            <a:spAutoFit/>
          </a:bodyPr>
          <a:lstStyle/>
          <a:p>
            <a:r>
              <a:rPr lang="en-US" sz="2400" dirty="0" smtClean="0"/>
              <a:t>PSYCHOTHERAPIES</a:t>
            </a:r>
            <a:endParaRPr lang="en-US" sz="2400" dirty="0"/>
          </a:p>
        </p:txBody>
      </p:sp>
      <p:sp>
        <p:nvSpPr>
          <p:cNvPr id="10" name="Oval 9"/>
          <p:cNvSpPr/>
          <p:nvPr/>
        </p:nvSpPr>
        <p:spPr>
          <a:xfrm>
            <a:off x="3419474" y="2205038"/>
            <a:ext cx="3384774" cy="1152525"/>
          </a:xfrm>
          <a:prstGeom prst="ellipse">
            <a:avLst/>
          </a:prstGeom>
          <a:solidFill>
            <a:schemeClr val="tx1">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1" name="Oval 10"/>
          <p:cNvSpPr/>
          <p:nvPr/>
        </p:nvSpPr>
        <p:spPr>
          <a:xfrm>
            <a:off x="3203848" y="3933056"/>
            <a:ext cx="3672408" cy="1296144"/>
          </a:xfrm>
          <a:prstGeom prst="ellipse">
            <a:avLst/>
          </a:prstGeom>
          <a:solidFill>
            <a:schemeClr val="tx1">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2" name="Oval 11"/>
          <p:cNvSpPr/>
          <p:nvPr/>
        </p:nvSpPr>
        <p:spPr>
          <a:xfrm>
            <a:off x="5651500" y="3357563"/>
            <a:ext cx="3492500" cy="719137"/>
          </a:xfrm>
          <a:prstGeom prst="ellipse">
            <a:avLst/>
          </a:prstGeom>
          <a:solidFill>
            <a:schemeClr val="tx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t>PSYCHODYNAMIC</a:t>
            </a:r>
            <a:endParaRPr lang="en-US" sz="2000" dirty="0"/>
          </a:p>
        </p:txBody>
      </p:sp>
      <p:sp>
        <p:nvSpPr>
          <p:cNvPr id="13" name="Oval 12"/>
          <p:cNvSpPr/>
          <p:nvPr/>
        </p:nvSpPr>
        <p:spPr>
          <a:xfrm>
            <a:off x="6443663" y="5084763"/>
            <a:ext cx="2160587" cy="720725"/>
          </a:xfrm>
          <a:prstGeom prst="ellipse">
            <a:avLst/>
          </a:prstGeom>
          <a:solidFill>
            <a:schemeClr val="tx1">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t>SYSTEMIC</a:t>
            </a:r>
          </a:p>
          <a:p>
            <a:pPr algn="ctr">
              <a:defRPr/>
            </a:pPr>
            <a:r>
              <a:rPr lang="en-US" sz="2000" dirty="0" smtClean="0"/>
              <a:t>(FAMILY)</a:t>
            </a:r>
            <a:endParaRPr lang="en-US" sz="2000" dirty="0"/>
          </a:p>
        </p:txBody>
      </p:sp>
      <p:sp>
        <p:nvSpPr>
          <p:cNvPr id="19465" name="TextBox 13"/>
          <p:cNvSpPr txBox="1">
            <a:spLocks noChangeArrowheads="1"/>
          </p:cNvSpPr>
          <p:nvPr/>
        </p:nvSpPr>
        <p:spPr bwMode="auto">
          <a:xfrm>
            <a:off x="3059113" y="2276475"/>
            <a:ext cx="3961159" cy="1015663"/>
          </a:xfrm>
          <a:prstGeom prst="rect">
            <a:avLst/>
          </a:prstGeom>
          <a:noFill/>
          <a:ln w="9525">
            <a:noFill/>
            <a:miter lim="800000"/>
            <a:headEnd/>
            <a:tailEnd/>
          </a:ln>
        </p:spPr>
        <p:txBody>
          <a:bodyPr wrap="square">
            <a:spAutoFit/>
          </a:bodyPr>
          <a:lstStyle/>
          <a:p>
            <a:r>
              <a:rPr lang="en-US" sz="2000" dirty="0" smtClean="0"/>
              <a:t>                    COGNITIVE    </a:t>
            </a:r>
          </a:p>
          <a:p>
            <a:r>
              <a:rPr lang="en-US" sz="2000" dirty="0" smtClean="0"/>
              <a:t>       BEHAVIOURAL THERAPY</a:t>
            </a:r>
          </a:p>
          <a:p>
            <a:r>
              <a:rPr lang="en-US" sz="2000" dirty="0" smtClean="0"/>
              <a:t>                         (CBT)</a:t>
            </a:r>
            <a:endParaRPr lang="en-US" sz="2000" dirty="0"/>
          </a:p>
        </p:txBody>
      </p:sp>
      <p:sp>
        <p:nvSpPr>
          <p:cNvPr id="19466" name="TextBox 14"/>
          <p:cNvSpPr txBox="1">
            <a:spLocks noChangeArrowheads="1"/>
          </p:cNvSpPr>
          <p:nvPr/>
        </p:nvSpPr>
        <p:spPr bwMode="auto">
          <a:xfrm>
            <a:off x="3347864" y="4077072"/>
            <a:ext cx="3672408" cy="1015663"/>
          </a:xfrm>
          <a:prstGeom prst="rect">
            <a:avLst/>
          </a:prstGeom>
          <a:noFill/>
          <a:ln w="9525">
            <a:noFill/>
            <a:miter lim="800000"/>
            <a:headEnd/>
            <a:tailEnd/>
          </a:ln>
        </p:spPr>
        <p:txBody>
          <a:bodyPr wrap="square">
            <a:spAutoFit/>
          </a:bodyPr>
          <a:lstStyle/>
          <a:p>
            <a:r>
              <a:rPr lang="en-US" sz="2000" dirty="0" smtClean="0"/>
              <a:t>    MINDFULNESS BASED</a:t>
            </a:r>
          </a:p>
          <a:p>
            <a:r>
              <a:rPr lang="en-US" sz="2000" dirty="0" smtClean="0"/>
              <a:t>     COGNITIVE THERAPY</a:t>
            </a:r>
          </a:p>
          <a:p>
            <a:r>
              <a:rPr lang="en-US" sz="2000" dirty="0" smtClean="0"/>
              <a:t>                  (MBCT) </a:t>
            </a:r>
            <a:endParaRPr lang="en-US" sz="2000" dirty="0"/>
          </a:p>
        </p:txBody>
      </p:sp>
      <p:sp>
        <p:nvSpPr>
          <p:cNvPr id="16" name="TextBox 15"/>
          <p:cNvSpPr txBox="1"/>
          <p:nvPr/>
        </p:nvSpPr>
        <p:spPr>
          <a:xfrm>
            <a:off x="539750" y="260350"/>
            <a:ext cx="8064500" cy="646113"/>
          </a:xfrm>
          <a:prstGeom prst="rect">
            <a:avLst/>
          </a:prstGeom>
          <a:noFill/>
        </p:spPr>
        <p:txBody>
          <a:bodyPr>
            <a:spAutoFit/>
          </a:bodyPr>
          <a:lstStyle/>
          <a:p>
            <a:pPr>
              <a:defRPr/>
            </a:pPr>
            <a:r>
              <a:rPr lang="en-US" sz="3600" b="1" dirty="0" smtClean="0">
                <a:solidFill>
                  <a:srgbClr val="FFFF00"/>
                </a:solidFill>
                <a:effectLst>
                  <a:outerShdw blurRad="38100" dist="38100" dir="2700000" algn="tl">
                    <a:srgbClr val="000000">
                      <a:alpha val="43137"/>
                    </a:srgbClr>
                  </a:outerShdw>
                </a:effectLst>
              </a:rPr>
              <a:t>Treatment options</a:t>
            </a:r>
            <a:endParaRPr lang="en-US" sz="36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948" y="297657"/>
            <a:ext cx="8064500" cy="646112"/>
          </a:xfrm>
          <a:prstGeom prst="rect">
            <a:avLst/>
          </a:prstGeom>
          <a:noFill/>
        </p:spPr>
        <p:txBody>
          <a:bodyPr>
            <a:spAutoFit/>
          </a:bodyPr>
          <a:lstStyle/>
          <a:p>
            <a:pPr>
              <a:defRPr/>
            </a:pPr>
            <a:r>
              <a:rPr lang="en-GB" sz="3600" b="1" dirty="0">
                <a:solidFill>
                  <a:srgbClr val="FFFF00"/>
                </a:solidFill>
                <a:effectLst>
                  <a:outerShdw blurRad="38100" dist="38100" dir="2700000" algn="tl">
                    <a:srgbClr val="000000">
                      <a:alpha val="43137"/>
                    </a:srgbClr>
                  </a:outerShdw>
                </a:effectLst>
                <a:latin typeface="Cambria" pitchFamily="18" charset="0"/>
              </a:rPr>
              <a:t>Cognitive Behavioural </a:t>
            </a:r>
            <a:r>
              <a:rPr lang="en-GB" sz="3600" b="1" dirty="0" smtClean="0">
                <a:solidFill>
                  <a:srgbClr val="FFFF00"/>
                </a:solidFill>
                <a:effectLst>
                  <a:outerShdw blurRad="38100" dist="38100" dir="2700000" algn="tl">
                    <a:srgbClr val="000000">
                      <a:alpha val="43137"/>
                    </a:srgbClr>
                  </a:outerShdw>
                </a:effectLst>
                <a:latin typeface="Cambria" pitchFamily="18" charset="0"/>
              </a:rPr>
              <a:t>Therapy (CBT)</a:t>
            </a:r>
            <a:endParaRPr lang="en-GB" sz="3600" b="1" dirty="0">
              <a:solidFill>
                <a:srgbClr val="FFFF00"/>
              </a:solidFill>
              <a:effectLst>
                <a:outerShdw blurRad="38100" dist="38100" dir="2700000" algn="tl">
                  <a:srgbClr val="000000">
                    <a:alpha val="43137"/>
                  </a:srgbClr>
                </a:outerShdw>
              </a:effectLst>
              <a:latin typeface="Cambria" pitchFamily="18" charset="0"/>
            </a:endParaRPr>
          </a:p>
        </p:txBody>
      </p:sp>
      <p:sp>
        <p:nvSpPr>
          <p:cNvPr id="21506" name="TextBox 2"/>
          <p:cNvSpPr txBox="1">
            <a:spLocks noChangeArrowheads="1"/>
          </p:cNvSpPr>
          <p:nvPr/>
        </p:nvSpPr>
        <p:spPr bwMode="auto">
          <a:xfrm>
            <a:off x="619237" y="3283843"/>
            <a:ext cx="7848872" cy="2677656"/>
          </a:xfrm>
          <a:prstGeom prst="rect">
            <a:avLst/>
          </a:prstGeom>
          <a:noFill/>
          <a:ln w="9525">
            <a:solidFill>
              <a:srgbClr val="FF0000"/>
            </a:solidFill>
            <a:miter lim="800000"/>
            <a:headEnd/>
            <a:tailEnd/>
          </a:ln>
        </p:spPr>
        <p:txBody>
          <a:bodyPr wrap="square">
            <a:spAutoFit/>
          </a:bodyPr>
          <a:lstStyle/>
          <a:p>
            <a:r>
              <a:rPr lang="en-GB" sz="2400" dirty="0" smtClean="0">
                <a:latin typeface="Calibri" pitchFamily="34" charset="0"/>
              </a:rPr>
              <a:t>CBT </a:t>
            </a:r>
            <a:r>
              <a:rPr lang="en-GB" sz="2400" dirty="0">
                <a:latin typeface="Calibri" pitchFamily="34" charset="0"/>
              </a:rPr>
              <a:t>encompasses a number of </a:t>
            </a:r>
            <a:r>
              <a:rPr lang="en-GB" sz="2400" dirty="0" smtClean="0">
                <a:latin typeface="Calibri" pitchFamily="34" charset="0"/>
              </a:rPr>
              <a:t>therapeutic </a:t>
            </a:r>
            <a:r>
              <a:rPr lang="en-GB" sz="2400" dirty="0">
                <a:latin typeface="Calibri" pitchFamily="34" charset="0"/>
              </a:rPr>
              <a:t>cognitive and behavioural approaches. The compelling </a:t>
            </a:r>
            <a:r>
              <a:rPr lang="en-GB" sz="2400" dirty="0" smtClean="0">
                <a:latin typeface="Calibri" pitchFamily="34" charset="0"/>
              </a:rPr>
              <a:t>evidence </a:t>
            </a:r>
            <a:r>
              <a:rPr lang="en-GB" sz="2400" dirty="0">
                <a:latin typeface="Calibri" pitchFamily="34" charset="0"/>
              </a:rPr>
              <a:t>base for CBT lead to an announcement in 2007 that there would be £173 million into </a:t>
            </a:r>
            <a:r>
              <a:rPr lang="en-GB" sz="2400" dirty="0" smtClean="0">
                <a:latin typeface="Calibri" pitchFamily="34" charset="0"/>
              </a:rPr>
              <a:t>an </a:t>
            </a:r>
            <a:r>
              <a:rPr lang="en-GB" sz="2400" dirty="0">
                <a:latin typeface="Calibri" pitchFamily="34" charset="0"/>
              </a:rPr>
              <a:t>Improving Access to Psychological Therapies Program (IAPT) based on the finding that  CBTs were more </a:t>
            </a:r>
            <a:r>
              <a:rPr lang="en-GB" sz="2400" dirty="0" smtClean="0">
                <a:latin typeface="Calibri" pitchFamily="34" charset="0"/>
              </a:rPr>
              <a:t>efficient </a:t>
            </a:r>
            <a:r>
              <a:rPr lang="en-GB" sz="2400" dirty="0">
                <a:latin typeface="Calibri" pitchFamily="34" charset="0"/>
              </a:rPr>
              <a:t>than </a:t>
            </a:r>
            <a:r>
              <a:rPr lang="en-GB" sz="2400" dirty="0" smtClean="0">
                <a:latin typeface="Calibri" pitchFamily="34" charset="0"/>
              </a:rPr>
              <a:t>pharmacotherapy </a:t>
            </a:r>
            <a:r>
              <a:rPr lang="en-GB" sz="2400" dirty="0">
                <a:latin typeface="Calibri" pitchFamily="34" charset="0"/>
              </a:rPr>
              <a:t>or other interventions </a:t>
            </a:r>
            <a:r>
              <a:rPr lang="en-GB" sz="2000" dirty="0">
                <a:latin typeface="Calibri" pitchFamily="34" charset="0"/>
              </a:rPr>
              <a:t>(Rachman &amp; Wilson, 2008).</a:t>
            </a:r>
          </a:p>
        </p:txBody>
      </p:sp>
      <p:sp>
        <p:nvSpPr>
          <p:cNvPr id="5" name="TextBox 4"/>
          <p:cNvSpPr txBox="1"/>
          <p:nvPr/>
        </p:nvSpPr>
        <p:spPr>
          <a:xfrm>
            <a:off x="647762" y="1340768"/>
            <a:ext cx="7848872" cy="1200329"/>
          </a:xfrm>
          <a:prstGeom prst="rect">
            <a:avLst/>
          </a:prstGeom>
          <a:noFill/>
          <a:ln>
            <a:solidFill>
              <a:srgbClr val="FF0000"/>
            </a:solidFill>
          </a:ln>
        </p:spPr>
        <p:txBody>
          <a:bodyPr wrap="square" rtlCol="0">
            <a:spAutoFit/>
          </a:bodyPr>
          <a:lstStyle/>
          <a:p>
            <a:r>
              <a:rPr lang="en-GB" sz="2400" dirty="0" smtClean="0">
                <a:latin typeface="Calibri" pitchFamily="34" charset="0"/>
              </a:rPr>
              <a:t>One of the most extensively researched forms of psychotherapy with over 325 outcome studies looking at CBT effectiveness published in 2006 </a:t>
            </a:r>
            <a:r>
              <a:rPr lang="en-GB" dirty="0" smtClean="0">
                <a:latin typeface="Calibri" pitchFamily="34" charset="0"/>
              </a:rPr>
              <a:t>(Butler et al., 2006).</a:t>
            </a:r>
            <a:endParaRPr lang="fr-FR"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0"/>
            <a:ext cx="8064500" cy="646112"/>
          </a:xfrm>
          <a:prstGeom prst="rect">
            <a:avLst/>
          </a:prstGeom>
          <a:noFill/>
        </p:spPr>
        <p:txBody>
          <a:bodyPr>
            <a:spAutoFit/>
          </a:bodyPr>
          <a:lstStyle/>
          <a:p>
            <a:pPr>
              <a:defRPr/>
            </a:pPr>
            <a:r>
              <a:rPr lang="en-GB" sz="3600" b="1" dirty="0">
                <a:solidFill>
                  <a:srgbClr val="FFFF00"/>
                </a:solidFill>
                <a:effectLst>
                  <a:outerShdw blurRad="38100" dist="38100" dir="2700000" algn="tl">
                    <a:srgbClr val="000000">
                      <a:alpha val="43137"/>
                    </a:srgbClr>
                  </a:outerShdw>
                </a:effectLst>
                <a:latin typeface="Cambria" pitchFamily="18" charset="0"/>
              </a:rPr>
              <a:t>Depression</a:t>
            </a:r>
          </a:p>
        </p:txBody>
      </p:sp>
      <p:sp>
        <p:nvSpPr>
          <p:cNvPr id="23554" name="TextBox 5"/>
          <p:cNvSpPr txBox="1">
            <a:spLocks noChangeArrowheads="1"/>
          </p:cNvSpPr>
          <p:nvPr/>
        </p:nvSpPr>
        <p:spPr bwMode="auto">
          <a:xfrm>
            <a:off x="1115616" y="836712"/>
            <a:ext cx="6769100" cy="707886"/>
          </a:xfrm>
          <a:prstGeom prst="rect">
            <a:avLst/>
          </a:prstGeom>
          <a:noFill/>
          <a:ln w="9525">
            <a:noFill/>
            <a:miter lim="800000"/>
            <a:headEnd/>
            <a:tailEnd/>
          </a:ln>
        </p:spPr>
        <p:txBody>
          <a:bodyPr>
            <a:spAutoFit/>
          </a:bodyPr>
          <a:lstStyle/>
          <a:p>
            <a:r>
              <a:rPr lang="en-GB" sz="2000" dirty="0">
                <a:latin typeface="Calibri" pitchFamily="34" charset="0"/>
              </a:rPr>
              <a:t>Minor depression: Rumination on negative themes: Resentful, irritable, or angry</a:t>
            </a:r>
          </a:p>
        </p:txBody>
      </p:sp>
      <p:sp>
        <p:nvSpPr>
          <p:cNvPr id="23555" name="TextBox 6"/>
          <p:cNvSpPr txBox="1">
            <a:spLocks noChangeArrowheads="1"/>
          </p:cNvSpPr>
          <p:nvPr/>
        </p:nvSpPr>
        <p:spPr bwMode="auto">
          <a:xfrm>
            <a:off x="1010122" y="1700808"/>
            <a:ext cx="7488436" cy="3477875"/>
          </a:xfrm>
          <a:prstGeom prst="rect">
            <a:avLst/>
          </a:prstGeom>
          <a:noFill/>
          <a:ln w="9525">
            <a:solidFill>
              <a:srgbClr val="FF0000"/>
            </a:solidFill>
            <a:miter lim="800000"/>
            <a:headEnd/>
            <a:tailEnd/>
          </a:ln>
        </p:spPr>
        <p:txBody>
          <a:bodyPr wrap="square">
            <a:spAutoFit/>
          </a:bodyPr>
          <a:lstStyle/>
          <a:p>
            <a:r>
              <a:rPr lang="en-GB" sz="2000" dirty="0">
                <a:latin typeface="Calibri" pitchFamily="34" charset="0"/>
              </a:rPr>
              <a:t>Major depression: 5 or more symptoms in the last 2 weeks (</a:t>
            </a:r>
            <a:r>
              <a:rPr lang="en-US" sz="2000" dirty="0">
                <a:latin typeface="Calibri" pitchFamily="34" charset="0"/>
              </a:rPr>
              <a:t>Diagnostic Criteria (DSM IV) Major Depressive Episode)</a:t>
            </a:r>
            <a:endParaRPr lang="en-GB" sz="2000" dirty="0">
              <a:latin typeface="Calibri" pitchFamily="34" charset="0"/>
            </a:endParaRPr>
          </a:p>
          <a:p>
            <a:endParaRPr lang="en-GB" sz="2000" dirty="0">
              <a:latin typeface="Calibri" pitchFamily="34" charset="0"/>
            </a:endParaRPr>
          </a:p>
          <a:p>
            <a:pPr>
              <a:buFont typeface="Wingdings" pitchFamily="2" charset="2"/>
              <a:buChar char="§"/>
            </a:pPr>
            <a:r>
              <a:rPr lang="en-GB" sz="2000" dirty="0">
                <a:latin typeface="Calibri" pitchFamily="34" charset="0"/>
              </a:rPr>
              <a:t> Emotional </a:t>
            </a:r>
            <a:r>
              <a:rPr lang="en-GB" sz="2000" dirty="0" smtClean="0">
                <a:latin typeface="Calibri" pitchFamily="34" charset="0"/>
              </a:rPr>
              <a:t>changes: feelings </a:t>
            </a:r>
            <a:r>
              <a:rPr lang="en-GB" sz="2000" dirty="0">
                <a:latin typeface="Calibri" pitchFamily="34" charset="0"/>
              </a:rPr>
              <a:t>of sadness and hopelessness.</a:t>
            </a:r>
          </a:p>
          <a:p>
            <a:pPr>
              <a:buFont typeface="Wingdings" pitchFamily="2" charset="2"/>
              <a:buChar char="§"/>
            </a:pPr>
            <a:endParaRPr lang="en-GB" sz="2000" dirty="0">
              <a:latin typeface="Calibri" pitchFamily="34" charset="0"/>
            </a:endParaRPr>
          </a:p>
          <a:p>
            <a:pPr>
              <a:buFont typeface="Wingdings" pitchFamily="2" charset="2"/>
              <a:buChar char="§"/>
            </a:pPr>
            <a:r>
              <a:rPr lang="en-GB" sz="2000" dirty="0">
                <a:latin typeface="Calibri" pitchFamily="34" charset="0"/>
              </a:rPr>
              <a:t> Cognitive </a:t>
            </a:r>
            <a:r>
              <a:rPr lang="en-GB" sz="2000" dirty="0" smtClean="0">
                <a:latin typeface="Calibri" pitchFamily="34" charset="0"/>
              </a:rPr>
              <a:t>changes: low </a:t>
            </a:r>
            <a:r>
              <a:rPr lang="en-GB" sz="2000" dirty="0">
                <a:latin typeface="Calibri" pitchFamily="34" charset="0"/>
              </a:rPr>
              <a:t>self esteem,  guilt,  concentration difficulties.</a:t>
            </a:r>
          </a:p>
          <a:p>
            <a:pPr>
              <a:buFont typeface="Wingdings" pitchFamily="2" charset="2"/>
              <a:buChar char="§"/>
            </a:pPr>
            <a:endParaRPr lang="en-GB" sz="2000" dirty="0">
              <a:latin typeface="Calibri" pitchFamily="34" charset="0"/>
            </a:endParaRPr>
          </a:p>
          <a:p>
            <a:pPr>
              <a:buFont typeface="Wingdings" pitchFamily="2" charset="2"/>
              <a:buChar char="§"/>
            </a:pPr>
            <a:r>
              <a:rPr lang="en-GB" sz="2000" dirty="0">
                <a:latin typeface="Calibri" pitchFamily="34" charset="0"/>
              </a:rPr>
              <a:t> Behavioural and motivational </a:t>
            </a:r>
            <a:r>
              <a:rPr lang="en-GB" sz="2000" dirty="0" smtClean="0">
                <a:latin typeface="Calibri" pitchFamily="34" charset="0"/>
              </a:rPr>
              <a:t>difficulties:  </a:t>
            </a:r>
            <a:r>
              <a:rPr lang="en-GB" sz="2000" dirty="0">
                <a:latin typeface="Calibri" pitchFamily="34" charset="0"/>
              </a:rPr>
              <a:t>feeling slowed down, reduced interest in social </a:t>
            </a:r>
            <a:r>
              <a:rPr lang="en-GB" sz="2000" dirty="0" smtClean="0">
                <a:latin typeface="Calibri" pitchFamily="34" charset="0"/>
              </a:rPr>
              <a:t>activities.</a:t>
            </a:r>
            <a:endParaRPr lang="en-GB" sz="2000" dirty="0">
              <a:latin typeface="Calibri" pitchFamily="34" charset="0"/>
            </a:endParaRPr>
          </a:p>
          <a:p>
            <a:pPr>
              <a:buFont typeface="Wingdings" pitchFamily="2" charset="2"/>
              <a:buChar char="§"/>
            </a:pPr>
            <a:endParaRPr lang="en-GB" sz="2000" dirty="0">
              <a:latin typeface="Calibri" pitchFamily="34" charset="0"/>
            </a:endParaRPr>
          </a:p>
          <a:p>
            <a:pPr>
              <a:buFont typeface="Wingdings" pitchFamily="2" charset="2"/>
              <a:buChar char="§"/>
            </a:pPr>
            <a:r>
              <a:rPr lang="en-GB" sz="2000" dirty="0">
                <a:latin typeface="Calibri" pitchFamily="34" charset="0"/>
              </a:rPr>
              <a:t> Bodily </a:t>
            </a:r>
            <a:r>
              <a:rPr lang="en-GB" sz="2000" dirty="0" smtClean="0">
                <a:latin typeface="Calibri" pitchFamily="34" charset="0"/>
              </a:rPr>
              <a:t>changes: sleep</a:t>
            </a:r>
            <a:r>
              <a:rPr lang="en-GB" sz="2000" dirty="0">
                <a:latin typeface="Calibri" pitchFamily="34" charset="0"/>
              </a:rPr>
              <a:t>, </a:t>
            </a:r>
            <a:r>
              <a:rPr lang="en-GB" sz="2000" dirty="0" smtClean="0">
                <a:latin typeface="Calibri" pitchFamily="34" charset="0"/>
              </a:rPr>
              <a:t>eating</a:t>
            </a:r>
            <a:r>
              <a:rPr lang="en-GB" sz="2000" dirty="0">
                <a:latin typeface="Calibri" pitchFamily="34" charset="0"/>
              </a:rPr>
              <a:t>,</a:t>
            </a:r>
            <a:r>
              <a:rPr lang="en-GB" sz="2000" dirty="0" smtClean="0">
                <a:latin typeface="Calibri" pitchFamily="34" charset="0"/>
              </a:rPr>
              <a:t> </a:t>
            </a:r>
            <a:r>
              <a:rPr lang="en-GB" sz="2000" dirty="0">
                <a:latin typeface="Calibri" pitchFamily="34" charset="0"/>
              </a:rPr>
              <a:t>loss of energy.</a:t>
            </a:r>
          </a:p>
        </p:txBody>
      </p:sp>
      <p:sp>
        <p:nvSpPr>
          <p:cNvPr id="23556" name="TextBox 7"/>
          <p:cNvSpPr txBox="1">
            <a:spLocks noChangeArrowheads="1"/>
          </p:cNvSpPr>
          <p:nvPr/>
        </p:nvSpPr>
        <p:spPr bwMode="auto">
          <a:xfrm>
            <a:off x="1010122" y="5589240"/>
            <a:ext cx="7812087" cy="1015663"/>
          </a:xfrm>
          <a:prstGeom prst="rect">
            <a:avLst/>
          </a:prstGeom>
          <a:noFill/>
          <a:ln w="9525">
            <a:noFill/>
            <a:miter lim="800000"/>
            <a:headEnd/>
            <a:tailEnd/>
          </a:ln>
        </p:spPr>
        <p:txBody>
          <a:bodyPr>
            <a:spAutoFit/>
          </a:bodyPr>
          <a:lstStyle/>
          <a:p>
            <a:r>
              <a:rPr lang="en-GB" sz="2000" dirty="0">
                <a:latin typeface="Calibri" pitchFamily="34" charset="0"/>
              </a:rPr>
              <a:t>Chronic depression occurs in 15-39% of cases with individuals still experiencing major depression one year after symptom onset (Berti, Ceroni, et al., 1984).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4047" y="0"/>
            <a:ext cx="3908995" cy="1231106"/>
          </a:xfrm>
          <a:prstGeom prst="rect">
            <a:avLst/>
          </a:prstGeom>
          <a:noFill/>
        </p:spPr>
        <p:txBody>
          <a:bodyPr wrap="square" rtlCol="0">
            <a:spAutoFit/>
          </a:bodyPr>
          <a:lstStyle/>
          <a:p>
            <a:r>
              <a:rPr lang="en-GB" sz="2800" b="1" dirty="0" smtClean="0">
                <a:solidFill>
                  <a:srgbClr val="FFFF00"/>
                </a:solidFill>
                <a:latin typeface="Cambria" pitchFamily="18" charset="0"/>
                <a:cs typeface="Times New Roman" pitchFamily="18" charset="0"/>
              </a:rPr>
              <a:t>Beck’s cognitive model - Recap.</a:t>
            </a:r>
          </a:p>
          <a:p>
            <a:r>
              <a:rPr lang="en-GB" b="1" dirty="0" smtClean="0">
                <a:latin typeface="Calibri" pitchFamily="34" charset="0"/>
                <a:cs typeface="Times New Roman" pitchFamily="18" charset="0"/>
              </a:rPr>
              <a:t>From Dozois &amp; Beck (2008)</a:t>
            </a:r>
            <a:r>
              <a:rPr lang="en-GB" b="1" dirty="0" smtClean="0">
                <a:cs typeface="Times New Roman" pitchFamily="18" charset="0"/>
              </a:rPr>
              <a:t> </a:t>
            </a:r>
            <a:endParaRPr lang="en-GB" b="1" dirty="0">
              <a:cs typeface="Times New Roman" pitchFamily="18" charset="0"/>
            </a:endParaRPr>
          </a:p>
        </p:txBody>
      </p:sp>
      <p:graphicFrame>
        <p:nvGraphicFramePr>
          <p:cNvPr id="3" name="Diagram 2"/>
          <p:cNvGraphicFramePr/>
          <p:nvPr>
            <p:extLst>
              <p:ext uri="{D42A27DB-BD31-4B8C-83A1-F6EECF244321}">
                <p14:modId xmlns:p14="http://schemas.microsoft.com/office/powerpoint/2010/main" val="2164646099"/>
              </p:ext>
            </p:extLst>
          </p:nvPr>
        </p:nvGraphicFramePr>
        <p:xfrm>
          <a:off x="223428" y="484447"/>
          <a:ext cx="8122654"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198021" y="3058295"/>
            <a:ext cx="2130066" cy="615553"/>
          </a:xfrm>
          <a:prstGeom prst="rect">
            <a:avLst/>
          </a:prstGeom>
          <a:noFill/>
        </p:spPr>
        <p:txBody>
          <a:bodyPr wrap="square" rtlCol="0">
            <a:spAutoFit/>
          </a:bodyPr>
          <a:lstStyle/>
          <a:p>
            <a:pPr marL="285750" indent="-285750">
              <a:buFont typeface="Arial" pitchFamily="34" charset="0"/>
              <a:buChar char="•"/>
            </a:pPr>
            <a:r>
              <a:rPr lang="en-GB" sz="1700" dirty="0" smtClean="0">
                <a:latin typeface="Calibri" pitchFamily="34" charset="0"/>
              </a:rPr>
              <a:t>Nothing ever goes right for me</a:t>
            </a:r>
            <a:endParaRPr lang="en-GB" sz="1700" dirty="0">
              <a:latin typeface="Calibri" pitchFamily="34" charset="0"/>
            </a:endParaRPr>
          </a:p>
        </p:txBody>
      </p:sp>
      <p:sp>
        <p:nvSpPr>
          <p:cNvPr id="7" name="Curved Right Arrow 6"/>
          <p:cNvSpPr/>
          <p:nvPr/>
        </p:nvSpPr>
        <p:spPr>
          <a:xfrm>
            <a:off x="4121950" y="364307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Curved Left Arrow 7"/>
          <p:cNvSpPr/>
          <p:nvPr/>
        </p:nvSpPr>
        <p:spPr>
          <a:xfrm>
            <a:off x="7362310" y="3688247"/>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Rounded Rectangle 8"/>
          <p:cNvSpPr/>
          <p:nvPr/>
        </p:nvSpPr>
        <p:spPr>
          <a:xfrm>
            <a:off x="3263574" y="5176442"/>
            <a:ext cx="24482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ounded Rectangle 11"/>
          <p:cNvSpPr/>
          <p:nvPr/>
        </p:nvSpPr>
        <p:spPr>
          <a:xfrm>
            <a:off x="6372200" y="5181675"/>
            <a:ext cx="24482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3529794" y="5213208"/>
            <a:ext cx="2268252" cy="369332"/>
          </a:xfrm>
          <a:prstGeom prst="rect">
            <a:avLst/>
          </a:prstGeom>
          <a:noFill/>
        </p:spPr>
        <p:txBody>
          <a:bodyPr wrap="square" rtlCol="0">
            <a:spAutoFit/>
          </a:bodyPr>
          <a:lstStyle/>
          <a:p>
            <a:r>
              <a:rPr lang="en-GB" dirty="0" smtClean="0">
                <a:latin typeface="Calibri" pitchFamily="34" charset="0"/>
              </a:rPr>
              <a:t>Cognitive biases </a:t>
            </a:r>
            <a:endParaRPr lang="en-GB" dirty="0">
              <a:latin typeface="Calibri" pitchFamily="34" charset="0"/>
            </a:endParaRPr>
          </a:p>
        </p:txBody>
      </p:sp>
      <p:sp>
        <p:nvSpPr>
          <p:cNvPr id="11" name="TextBox 10"/>
          <p:cNvSpPr txBox="1"/>
          <p:nvPr/>
        </p:nvSpPr>
        <p:spPr>
          <a:xfrm>
            <a:off x="6458322" y="5176442"/>
            <a:ext cx="2276028" cy="646331"/>
          </a:xfrm>
          <a:prstGeom prst="rect">
            <a:avLst/>
          </a:prstGeom>
          <a:noFill/>
        </p:spPr>
        <p:txBody>
          <a:bodyPr wrap="square" rtlCol="0">
            <a:spAutoFit/>
          </a:bodyPr>
          <a:lstStyle/>
          <a:p>
            <a:r>
              <a:rPr lang="en-GB" dirty="0" smtClean="0">
                <a:latin typeface="Calibri" pitchFamily="34" charset="0"/>
              </a:rPr>
              <a:t>Negative automatic thoughts</a:t>
            </a:r>
            <a:endParaRPr lang="en-GB" dirty="0">
              <a:latin typeface="Calibri" pitchFamily="34" charset="0"/>
            </a:endParaRPr>
          </a:p>
        </p:txBody>
      </p:sp>
      <p:sp>
        <p:nvSpPr>
          <p:cNvPr id="15" name="Bent-Up Arrow 14"/>
          <p:cNvSpPr/>
          <p:nvPr/>
        </p:nvSpPr>
        <p:spPr>
          <a:xfrm rot="5400000">
            <a:off x="2283235" y="2162786"/>
            <a:ext cx="424920" cy="66022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Bent-Up Arrow 15"/>
          <p:cNvSpPr/>
          <p:nvPr/>
        </p:nvSpPr>
        <p:spPr>
          <a:xfrm rot="5400000">
            <a:off x="4065762" y="2945792"/>
            <a:ext cx="424920" cy="66022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3" name="Oval 12"/>
          <p:cNvSpPr/>
          <p:nvPr/>
        </p:nvSpPr>
        <p:spPr>
          <a:xfrm>
            <a:off x="4355976" y="6040267"/>
            <a:ext cx="324036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p:cNvSpPr txBox="1"/>
          <p:nvPr/>
        </p:nvSpPr>
        <p:spPr>
          <a:xfrm>
            <a:off x="5220072" y="6083775"/>
            <a:ext cx="1728192" cy="461665"/>
          </a:xfrm>
          <a:prstGeom prst="rect">
            <a:avLst/>
          </a:prstGeom>
          <a:noFill/>
        </p:spPr>
        <p:txBody>
          <a:bodyPr wrap="square" rtlCol="0">
            <a:spAutoFit/>
          </a:bodyPr>
          <a:lstStyle/>
          <a:p>
            <a:r>
              <a:rPr lang="en-GB" sz="2400" dirty="0" smtClean="0">
                <a:latin typeface="Calibri" pitchFamily="34" charset="0"/>
              </a:rPr>
              <a:t>Depression</a:t>
            </a:r>
            <a:endParaRPr lang="en-GB" sz="2400" dirty="0">
              <a:latin typeface="Calibri" pitchFamily="34" charset="0"/>
            </a:endParaRPr>
          </a:p>
        </p:txBody>
      </p:sp>
    </p:spTree>
    <p:extLst>
      <p:ext uri="{BB962C8B-B14F-4D97-AF65-F5344CB8AC3E}">
        <p14:creationId xmlns:p14="http://schemas.microsoft.com/office/powerpoint/2010/main" val="1785771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484784"/>
            <a:ext cx="3024336" cy="1200329"/>
          </a:xfrm>
          <a:prstGeom prst="rect">
            <a:avLst/>
          </a:prstGeom>
          <a:noFill/>
          <a:ln>
            <a:solidFill>
              <a:srgbClr val="FF0000"/>
            </a:solidFill>
          </a:ln>
        </p:spPr>
        <p:txBody>
          <a:bodyPr wrap="square" rtlCol="0">
            <a:spAutoFit/>
          </a:bodyPr>
          <a:lstStyle/>
          <a:p>
            <a:r>
              <a:rPr lang="fr-FR" sz="2400" dirty="0" smtClean="0"/>
              <a:t> </a:t>
            </a:r>
            <a:r>
              <a:rPr lang="en-GB" sz="2400" dirty="0" smtClean="0">
                <a:latin typeface="Calibri" pitchFamily="34" charset="0"/>
              </a:rPr>
              <a:t>Structured:</a:t>
            </a:r>
          </a:p>
          <a:p>
            <a:pPr marL="342900" indent="-342900">
              <a:buFont typeface="Arial" pitchFamily="34" charset="0"/>
              <a:buChar char="•"/>
            </a:pPr>
            <a:r>
              <a:rPr lang="en-GB" sz="2400" dirty="0" smtClean="0">
                <a:latin typeface="Calibri" pitchFamily="34" charset="0"/>
              </a:rPr>
              <a:t>Time limited</a:t>
            </a:r>
          </a:p>
          <a:p>
            <a:pPr marL="342900" indent="-342900">
              <a:buFont typeface="Arial" pitchFamily="34" charset="0"/>
              <a:buChar char="•"/>
            </a:pPr>
            <a:r>
              <a:rPr lang="en-GB" sz="2400" dirty="0" smtClean="0">
                <a:latin typeface="Calibri" pitchFamily="34" charset="0"/>
              </a:rPr>
              <a:t>Problem orientated</a:t>
            </a:r>
            <a:endParaRPr lang="en-GB" sz="2400" dirty="0">
              <a:latin typeface="Calibri" pitchFamily="34" charset="0"/>
            </a:endParaRPr>
          </a:p>
        </p:txBody>
      </p:sp>
      <p:sp>
        <p:nvSpPr>
          <p:cNvPr id="4" name="TextBox 3"/>
          <p:cNvSpPr txBox="1"/>
          <p:nvPr/>
        </p:nvSpPr>
        <p:spPr>
          <a:xfrm>
            <a:off x="5868144" y="764704"/>
            <a:ext cx="3024336" cy="1938992"/>
          </a:xfrm>
          <a:prstGeom prst="rect">
            <a:avLst/>
          </a:prstGeom>
          <a:noFill/>
          <a:ln>
            <a:solidFill>
              <a:srgbClr val="FF0000"/>
            </a:solidFill>
          </a:ln>
        </p:spPr>
        <p:txBody>
          <a:bodyPr wrap="square" rtlCol="0">
            <a:spAutoFit/>
          </a:bodyPr>
          <a:lstStyle/>
          <a:p>
            <a:r>
              <a:rPr lang="fr-FR" sz="2400" dirty="0" smtClean="0">
                <a:latin typeface="Calibri" pitchFamily="34" charset="0"/>
              </a:rPr>
              <a:t> </a:t>
            </a:r>
            <a:r>
              <a:rPr lang="en-GB" sz="2400" dirty="0" smtClean="0">
                <a:latin typeface="Calibri" pitchFamily="34" charset="0"/>
              </a:rPr>
              <a:t>Role of therapist:</a:t>
            </a:r>
          </a:p>
          <a:p>
            <a:pPr marL="342900" indent="-342900">
              <a:buFont typeface="Arial" pitchFamily="34" charset="0"/>
              <a:buChar char="•"/>
            </a:pPr>
            <a:r>
              <a:rPr lang="en-GB" sz="2400" dirty="0" smtClean="0">
                <a:latin typeface="Calibri" pitchFamily="34" charset="0"/>
              </a:rPr>
              <a:t> As a guide </a:t>
            </a:r>
          </a:p>
          <a:p>
            <a:pPr marL="342900" indent="-342900">
              <a:buFont typeface="Arial" pitchFamily="34" charset="0"/>
              <a:buChar char="•"/>
            </a:pPr>
            <a:r>
              <a:rPr lang="en-GB" sz="2400" dirty="0" smtClean="0">
                <a:latin typeface="Calibri" pitchFamily="34" charset="0"/>
              </a:rPr>
              <a:t> As a scientist practitioner</a:t>
            </a:r>
          </a:p>
          <a:p>
            <a:pPr marL="342900" indent="-342900">
              <a:buFont typeface="Arial" pitchFamily="34" charset="0"/>
              <a:buChar char="•"/>
            </a:pPr>
            <a:r>
              <a:rPr lang="en-GB" sz="2400" dirty="0" smtClean="0">
                <a:latin typeface="Calibri" pitchFamily="34" charset="0"/>
              </a:rPr>
              <a:t> Socratic method</a:t>
            </a:r>
          </a:p>
        </p:txBody>
      </p:sp>
      <p:sp>
        <p:nvSpPr>
          <p:cNvPr id="5" name="TextBox 4"/>
          <p:cNvSpPr txBox="1"/>
          <p:nvPr/>
        </p:nvSpPr>
        <p:spPr>
          <a:xfrm>
            <a:off x="395536" y="3501008"/>
            <a:ext cx="3024336" cy="2308324"/>
          </a:xfrm>
          <a:prstGeom prst="rect">
            <a:avLst/>
          </a:prstGeom>
          <a:noFill/>
          <a:ln>
            <a:solidFill>
              <a:srgbClr val="FF0000"/>
            </a:solidFill>
          </a:ln>
        </p:spPr>
        <p:txBody>
          <a:bodyPr wrap="square" rtlCol="0">
            <a:spAutoFit/>
          </a:bodyPr>
          <a:lstStyle/>
          <a:p>
            <a:r>
              <a:rPr lang="fr-FR" sz="2400" dirty="0" smtClean="0"/>
              <a:t> </a:t>
            </a:r>
            <a:r>
              <a:rPr lang="en-GB" sz="2400" dirty="0" smtClean="0"/>
              <a:t>Cognitive techniques:</a:t>
            </a:r>
          </a:p>
          <a:p>
            <a:pPr marL="342900" indent="-342900">
              <a:buFont typeface="Arial" pitchFamily="34" charset="0"/>
              <a:buChar char="•"/>
            </a:pPr>
            <a:r>
              <a:rPr lang="en-GB" sz="2400" dirty="0" smtClean="0"/>
              <a:t> Hot cognitions</a:t>
            </a:r>
          </a:p>
          <a:p>
            <a:r>
              <a:rPr lang="en-GB" sz="2400" dirty="0" smtClean="0"/>
              <a:t>Recording cognitions (mood diaries)</a:t>
            </a:r>
          </a:p>
          <a:p>
            <a:pPr marL="342900" indent="-342900">
              <a:buFont typeface="Arial" pitchFamily="34" charset="0"/>
              <a:buChar char="•"/>
            </a:pPr>
            <a:r>
              <a:rPr lang="en-GB" sz="2400" dirty="0" smtClean="0"/>
              <a:t> Identifying cognitive biases</a:t>
            </a:r>
          </a:p>
        </p:txBody>
      </p:sp>
      <p:sp>
        <p:nvSpPr>
          <p:cNvPr id="6" name="TextBox 5"/>
          <p:cNvSpPr txBox="1"/>
          <p:nvPr/>
        </p:nvSpPr>
        <p:spPr>
          <a:xfrm>
            <a:off x="5292080" y="3717032"/>
            <a:ext cx="3384376" cy="2308324"/>
          </a:xfrm>
          <a:prstGeom prst="rect">
            <a:avLst/>
          </a:prstGeom>
          <a:noFill/>
          <a:ln>
            <a:solidFill>
              <a:srgbClr val="FF0000"/>
            </a:solidFill>
          </a:ln>
        </p:spPr>
        <p:txBody>
          <a:bodyPr wrap="square" rtlCol="0">
            <a:spAutoFit/>
          </a:bodyPr>
          <a:lstStyle/>
          <a:p>
            <a:r>
              <a:rPr lang="fr-FR" sz="2400" dirty="0" smtClean="0"/>
              <a:t> </a:t>
            </a:r>
            <a:r>
              <a:rPr lang="en-GB" sz="2400" dirty="0" smtClean="0"/>
              <a:t>Behavioural techniques:</a:t>
            </a:r>
          </a:p>
          <a:p>
            <a:pPr marL="342900" indent="-342900">
              <a:buFont typeface="Arial" pitchFamily="34" charset="0"/>
              <a:buChar char="•"/>
            </a:pPr>
            <a:r>
              <a:rPr lang="en-GB" sz="2400" dirty="0" smtClean="0"/>
              <a:t> Behavioural experiments</a:t>
            </a:r>
          </a:p>
          <a:p>
            <a:pPr marL="342900" indent="-342900">
              <a:buFont typeface="Arial" pitchFamily="34" charset="0"/>
              <a:buChar char="•"/>
            </a:pPr>
            <a:r>
              <a:rPr lang="en-GB" sz="2400" dirty="0" smtClean="0"/>
              <a:t> Experiments with therapist</a:t>
            </a:r>
          </a:p>
          <a:p>
            <a:pPr marL="342900" indent="-342900">
              <a:buFont typeface="Arial" pitchFamily="34" charset="0"/>
              <a:buChar char="•"/>
            </a:pPr>
            <a:r>
              <a:rPr lang="en-GB" sz="2400" dirty="0" smtClean="0"/>
              <a:t> Experiments alone</a:t>
            </a:r>
          </a:p>
        </p:txBody>
      </p:sp>
      <p:sp>
        <p:nvSpPr>
          <p:cNvPr id="7" name="Oval 6"/>
          <p:cNvSpPr/>
          <p:nvPr/>
        </p:nvSpPr>
        <p:spPr>
          <a:xfrm>
            <a:off x="2411760" y="2492896"/>
            <a:ext cx="4392488" cy="1296144"/>
          </a:xfrm>
          <a:prstGeom prst="ellipse">
            <a:avLst/>
          </a:prstGeom>
          <a:solidFill>
            <a:schemeClr val="tx2">
              <a:lumMod val="1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TextBox 7"/>
          <p:cNvSpPr txBox="1"/>
          <p:nvPr/>
        </p:nvSpPr>
        <p:spPr>
          <a:xfrm>
            <a:off x="2915816" y="2848580"/>
            <a:ext cx="3384376" cy="584775"/>
          </a:xfrm>
          <a:prstGeom prst="rect">
            <a:avLst/>
          </a:prstGeom>
          <a:solidFill>
            <a:schemeClr val="tx2">
              <a:lumMod val="10000"/>
            </a:schemeClr>
          </a:solidFill>
        </p:spPr>
        <p:txBody>
          <a:bodyPr wrap="square" rtlCol="0">
            <a:spAutoFit/>
          </a:bodyPr>
          <a:lstStyle/>
          <a:p>
            <a:r>
              <a:rPr lang="fr-FR" sz="3200" b="1" dirty="0" smtClean="0">
                <a:solidFill>
                  <a:srgbClr val="FFFF00"/>
                </a:solidFill>
                <a:latin typeface="Cambria" pitchFamily="18" charset="0"/>
              </a:rPr>
              <a:t>CBT</a:t>
            </a:r>
            <a:r>
              <a:rPr lang="fr-FR" sz="3200" b="1" dirty="0">
                <a:solidFill>
                  <a:srgbClr val="FFFF00"/>
                </a:solidFill>
                <a:latin typeface="Cambria" pitchFamily="18" charset="0"/>
              </a:rPr>
              <a:t> </a:t>
            </a:r>
            <a:r>
              <a:rPr lang="fr-FR" sz="3200" b="1" dirty="0" smtClean="0">
                <a:solidFill>
                  <a:srgbClr val="FFFF00"/>
                </a:solidFill>
                <a:latin typeface="Cambria" pitchFamily="18" charset="0"/>
              </a:rPr>
              <a:t>STRUCTURE</a:t>
            </a:r>
            <a:endParaRPr lang="fr-FR" sz="3200" b="1" dirty="0">
              <a:solidFill>
                <a:srgbClr val="FFFF00"/>
              </a:solidFill>
              <a:latin typeface="Cambria" pitchFamily="18" charset="0"/>
            </a:endParaRPr>
          </a:p>
        </p:txBody>
      </p:sp>
      <p:sp>
        <p:nvSpPr>
          <p:cNvPr id="9" name="TextBox 82"/>
          <p:cNvSpPr txBox="1">
            <a:spLocks noChangeArrowheads="1"/>
          </p:cNvSpPr>
          <p:nvPr/>
        </p:nvSpPr>
        <p:spPr bwMode="auto">
          <a:xfrm>
            <a:off x="4967288" y="6519863"/>
            <a:ext cx="4176712" cy="338137"/>
          </a:xfrm>
          <a:prstGeom prst="rect">
            <a:avLst/>
          </a:prstGeom>
          <a:noFill/>
          <a:ln w="9525">
            <a:solidFill>
              <a:schemeClr val="tx1"/>
            </a:solidFill>
            <a:miter lim="800000"/>
            <a:headEnd/>
            <a:tailEnd/>
          </a:ln>
        </p:spPr>
        <p:txBody>
          <a:bodyPr>
            <a:spAutoFit/>
          </a:bodyPr>
          <a:lstStyle/>
          <a:p>
            <a:r>
              <a:rPr lang="en-GB" sz="1600" dirty="0"/>
              <a:t>From: Westbrook, Kennerley, &amp; Kirk (2007)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88640"/>
            <a:ext cx="8064500" cy="646112"/>
          </a:xfrm>
          <a:prstGeom prst="rect">
            <a:avLst/>
          </a:prstGeom>
          <a:noFill/>
        </p:spPr>
        <p:txBody>
          <a:bodyPr>
            <a:spAutoFit/>
          </a:bodyPr>
          <a:lstStyle/>
          <a:p>
            <a:pPr>
              <a:defRPr/>
            </a:pPr>
            <a:r>
              <a:rPr lang="en-GB" sz="3600" b="1" dirty="0" smtClean="0">
                <a:solidFill>
                  <a:srgbClr val="FFFF00"/>
                </a:solidFill>
                <a:effectLst>
                  <a:outerShdw blurRad="38100" dist="38100" dir="2700000" algn="tl">
                    <a:srgbClr val="000000">
                      <a:alpha val="43137"/>
                    </a:srgbClr>
                  </a:outerShdw>
                </a:effectLst>
                <a:latin typeface="Cambria" pitchFamily="18" charset="0"/>
              </a:rPr>
              <a:t>Cognitive techniques</a:t>
            </a:r>
            <a:endParaRPr lang="en-GB" sz="3600" b="1" dirty="0">
              <a:solidFill>
                <a:srgbClr val="FFFF00"/>
              </a:solidFill>
              <a:effectLst>
                <a:outerShdw blurRad="38100" dist="38100" dir="2700000" algn="tl">
                  <a:srgbClr val="000000">
                    <a:alpha val="43137"/>
                  </a:srgbClr>
                </a:outerShdw>
              </a:effectLst>
              <a:latin typeface="Cambria" pitchFamily="18" charset="0"/>
            </a:endParaRPr>
          </a:p>
        </p:txBody>
      </p:sp>
      <p:sp>
        <p:nvSpPr>
          <p:cNvPr id="3" name="TextBox 2"/>
          <p:cNvSpPr txBox="1"/>
          <p:nvPr/>
        </p:nvSpPr>
        <p:spPr>
          <a:xfrm>
            <a:off x="467544" y="1052736"/>
            <a:ext cx="7992888" cy="707886"/>
          </a:xfrm>
          <a:prstGeom prst="rect">
            <a:avLst/>
          </a:prstGeom>
          <a:noFill/>
        </p:spPr>
        <p:txBody>
          <a:bodyPr wrap="square" rtlCol="0">
            <a:spAutoFit/>
          </a:bodyPr>
          <a:lstStyle/>
          <a:p>
            <a:r>
              <a:rPr lang="en-GB" sz="2000" dirty="0" smtClean="0">
                <a:latin typeface="Calibri" pitchFamily="34" charset="0"/>
              </a:rPr>
              <a:t>Cognition: </a:t>
            </a:r>
            <a:r>
              <a:rPr lang="en-GB" sz="2000" i="1" dirty="0" smtClean="0">
                <a:solidFill>
                  <a:srgbClr val="FF0000"/>
                </a:solidFill>
                <a:latin typeface="Calibri" pitchFamily="34" charset="0"/>
              </a:rPr>
              <a:t>“either a thought or a visual image that you may not be very aware of unless you focus your attention on it” </a:t>
            </a:r>
            <a:r>
              <a:rPr lang="en-GB" sz="1600" dirty="0" smtClean="0">
                <a:latin typeface="Calibri" pitchFamily="34" charset="0"/>
              </a:rPr>
              <a:t>(Beck et al., 1979, p. 147)</a:t>
            </a:r>
            <a:endParaRPr lang="en-GB" sz="1600" dirty="0">
              <a:latin typeface="Calibri" pitchFamily="34" charset="0"/>
            </a:endParaRPr>
          </a:p>
        </p:txBody>
      </p:sp>
      <p:sp>
        <p:nvSpPr>
          <p:cNvPr id="4" name="TextBox 3"/>
          <p:cNvSpPr txBox="1"/>
          <p:nvPr/>
        </p:nvSpPr>
        <p:spPr>
          <a:xfrm>
            <a:off x="541169" y="1760622"/>
            <a:ext cx="7560840" cy="1569660"/>
          </a:xfrm>
          <a:prstGeom prst="rect">
            <a:avLst/>
          </a:prstGeom>
          <a:noFill/>
        </p:spPr>
        <p:txBody>
          <a:bodyPr wrap="square" rtlCol="0">
            <a:spAutoFit/>
          </a:bodyPr>
          <a:lstStyle/>
          <a:p>
            <a:r>
              <a:rPr lang="en-GB" sz="2400" dirty="0" smtClean="0">
                <a:solidFill>
                  <a:srgbClr val="FFFF00"/>
                </a:solidFill>
                <a:latin typeface="Calibri" pitchFamily="34" charset="0"/>
              </a:rPr>
              <a:t>The C in CBT</a:t>
            </a:r>
            <a:endParaRPr lang="en-GB" sz="2400" dirty="0" smtClean="0">
              <a:latin typeface="Calibri" pitchFamily="34" charset="0"/>
            </a:endParaRPr>
          </a:p>
          <a:p>
            <a:r>
              <a:rPr lang="en-GB" sz="2400" dirty="0" smtClean="0">
                <a:latin typeface="Calibri" pitchFamily="34" charset="0"/>
              </a:rPr>
              <a:t>Help clients observe and record thoughts and images that run through their minds and help them to distinguish between  thoughts and feelings.</a:t>
            </a:r>
          </a:p>
        </p:txBody>
      </p:sp>
      <p:sp>
        <p:nvSpPr>
          <p:cNvPr id="5" name="TextBox 4"/>
          <p:cNvSpPr txBox="1"/>
          <p:nvPr/>
        </p:nvSpPr>
        <p:spPr>
          <a:xfrm>
            <a:off x="539552" y="3501008"/>
            <a:ext cx="7848872" cy="3908762"/>
          </a:xfrm>
          <a:prstGeom prst="rect">
            <a:avLst/>
          </a:prstGeom>
          <a:noFill/>
        </p:spPr>
        <p:txBody>
          <a:bodyPr wrap="square" rtlCol="0">
            <a:spAutoFit/>
          </a:bodyPr>
          <a:lstStyle/>
          <a:p>
            <a:r>
              <a:rPr lang="en-GB" sz="2000" u="sng" dirty="0" smtClean="0">
                <a:latin typeface="Calibri" pitchFamily="34" charset="0"/>
              </a:rPr>
              <a:t>For example</a:t>
            </a:r>
          </a:p>
          <a:p>
            <a:pPr marL="342900" indent="-342900">
              <a:buFont typeface="Arial" pitchFamily="34" charset="0"/>
              <a:buChar char="•"/>
            </a:pPr>
            <a:r>
              <a:rPr lang="en-GB" sz="2400" dirty="0" smtClean="0">
                <a:latin typeface="Calibri" pitchFamily="34" charset="0"/>
              </a:rPr>
              <a:t>Identifying </a:t>
            </a:r>
            <a:r>
              <a:rPr lang="en-GB" sz="2400" b="1" dirty="0" smtClean="0">
                <a:latin typeface="Calibri" pitchFamily="34" charset="0"/>
              </a:rPr>
              <a:t>‘hot cognitions’: </a:t>
            </a:r>
            <a:r>
              <a:rPr lang="en-GB" sz="2400" dirty="0" smtClean="0">
                <a:latin typeface="Calibri" pitchFamily="34" charset="0"/>
              </a:rPr>
              <a:t>Rapid automated decisions based on significant emotions.</a:t>
            </a:r>
          </a:p>
          <a:p>
            <a:pPr>
              <a:buFont typeface="Wingdings" pitchFamily="2" charset="2"/>
              <a:buChar char="§"/>
            </a:pPr>
            <a:endParaRPr lang="en-GB" sz="2400" dirty="0" smtClean="0">
              <a:latin typeface="Calibri" pitchFamily="34" charset="0"/>
            </a:endParaRPr>
          </a:p>
          <a:p>
            <a:pPr marL="342900" indent="-342900">
              <a:buFont typeface="Arial" pitchFamily="34" charset="0"/>
              <a:buChar char="•"/>
            </a:pPr>
            <a:r>
              <a:rPr lang="en-GB" sz="2400" dirty="0" smtClean="0">
                <a:latin typeface="Calibri" pitchFamily="34" charset="0"/>
              </a:rPr>
              <a:t>Identifying: ‘</a:t>
            </a:r>
            <a:r>
              <a:rPr lang="en-GB" sz="2400" b="1" dirty="0" smtClean="0">
                <a:latin typeface="Calibri" pitchFamily="34" charset="0"/>
              </a:rPr>
              <a:t>cognitive biases/ thinking errors’</a:t>
            </a:r>
          </a:p>
          <a:p>
            <a:r>
              <a:rPr lang="en-GB" sz="2400" dirty="0" smtClean="0">
                <a:latin typeface="Calibri" pitchFamily="34" charset="0"/>
              </a:rPr>
              <a:t>     Extreme thinking : Dichotomous thinking or unrealistic </a:t>
            </a:r>
          </a:p>
          <a:p>
            <a:r>
              <a:rPr lang="en-GB" sz="2400" dirty="0">
                <a:latin typeface="Calibri" pitchFamily="34" charset="0"/>
              </a:rPr>
              <a:t> </a:t>
            </a:r>
            <a:r>
              <a:rPr lang="en-GB" sz="2400" dirty="0" smtClean="0">
                <a:latin typeface="Calibri" pitchFamily="34" charset="0"/>
              </a:rPr>
              <a:t>    biases.</a:t>
            </a:r>
          </a:p>
          <a:p>
            <a:r>
              <a:rPr lang="en-GB" sz="2400" dirty="0">
                <a:latin typeface="Calibri" pitchFamily="34" charset="0"/>
              </a:rPr>
              <a:t> </a:t>
            </a:r>
            <a:r>
              <a:rPr lang="en-GB" sz="2400" dirty="0" smtClean="0">
                <a:latin typeface="Calibri" pitchFamily="34" charset="0"/>
              </a:rPr>
              <a:t>    Selective attention: Overgeneralization or disqualifying the</a:t>
            </a:r>
          </a:p>
          <a:p>
            <a:r>
              <a:rPr lang="en-GB" sz="2400" dirty="0">
                <a:latin typeface="Calibri" pitchFamily="34" charset="0"/>
              </a:rPr>
              <a:t> </a:t>
            </a:r>
            <a:r>
              <a:rPr lang="en-GB" sz="2400" dirty="0" smtClean="0">
                <a:latin typeface="Calibri" pitchFamily="34" charset="0"/>
              </a:rPr>
              <a:t>    positive.</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15779371"/>
              </p:ext>
            </p:extLst>
          </p:nvPr>
        </p:nvGraphicFramePr>
        <p:xfrm>
          <a:off x="424238" y="1916832"/>
          <a:ext cx="8136905" cy="4063999"/>
        </p:xfrm>
        <a:graphic>
          <a:graphicData uri="http://schemas.openxmlformats.org/drawingml/2006/table">
            <a:tbl>
              <a:tblPr>
                <a:effectLst>
                  <a:outerShdw blurRad="40000" dist="20000" dir="5400000" rotWithShape="0">
                    <a:srgbClr val="000000">
                      <a:alpha val="38000"/>
                    </a:srgbClr>
                  </a:outerShdw>
                  <a:reflection blurRad="6350" stA="50000" endA="300" endPos="55500" dist="101600" dir="5400000" sy="-100000" algn="bl" rotWithShape="0"/>
                </a:effectLst>
                <a:tableStyleId>{69C7853C-536D-4A76-A0AE-DD22124D55A5}</a:tableStyleId>
              </a:tblPr>
              <a:tblGrid>
                <a:gridCol w="904824"/>
                <a:gridCol w="1394666"/>
                <a:gridCol w="1228903"/>
                <a:gridCol w="1872208"/>
                <a:gridCol w="2736304"/>
              </a:tblGrid>
              <a:tr h="1021956">
                <a:tc>
                  <a:txBody>
                    <a:bodyPr/>
                    <a:lstStyle/>
                    <a:p>
                      <a:pPr algn="ctr">
                        <a:spcAft>
                          <a:spcPts val="0"/>
                        </a:spcAft>
                      </a:pPr>
                      <a:r>
                        <a:rPr lang="en-US" sz="1400" dirty="0">
                          <a:latin typeface="Calibri" pitchFamily="34" charset="0"/>
                          <a:cs typeface="Times New Roman" pitchFamily="18" charset="0"/>
                        </a:rPr>
                        <a:t>Date &amp; time</a:t>
                      </a:r>
                      <a:endParaRPr lang="en-GB" sz="1400" dirty="0">
                        <a:latin typeface="Calibri" pitchFamily="34" charset="0"/>
                        <a:ea typeface="MS Mincho"/>
                        <a:cs typeface="Times New Roman" pitchFamily="18" charset="0"/>
                      </a:endParaRPr>
                    </a:p>
                  </a:txBody>
                  <a:tcPr marL="54748" marR="54748"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dirty="0">
                          <a:latin typeface="Calibri" pitchFamily="34" charset="0"/>
                          <a:cs typeface="Times New Roman" pitchFamily="18" charset="0"/>
                        </a:rPr>
                        <a:t>Situation</a:t>
                      </a:r>
                      <a:endParaRPr lang="en-GB" sz="1400" dirty="0">
                        <a:latin typeface="Calibri" pitchFamily="34" charset="0"/>
                        <a:ea typeface="MS Mincho"/>
                        <a:cs typeface="Times New Roman" pitchFamily="18" charset="0"/>
                      </a:endParaRPr>
                    </a:p>
                  </a:txBody>
                  <a:tcPr marL="54748" marR="54748"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dirty="0">
                          <a:latin typeface="Calibri" pitchFamily="34" charset="0"/>
                          <a:cs typeface="Times New Roman" pitchFamily="18" charset="0"/>
                        </a:rPr>
                        <a:t>What mood were you in?</a:t>
                      </a:r>
                      <a:endParaRPr lang="en-GB" sz="1400" dirty="0">
                        <a:latin typeface="Calibri" pitchFamily="34" charset="0"/>
                        <a:ea typeface="MS Mincho"/>
                        <a:cs typeface="Times New Roman" pitchFamily="18" charset="0"/>
                      </a:endParaRPr>
                    </a:p>
                  </a:txBody>
                  <a:tcPr marL="54748" marR="54748"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dirty="0">
                          <a:latin typeface="Calibri" pitchFamily="34" charset="0"/>
                          <a:cs typeface="Times New Roman" pitchFamily="18" charset="0"/>
                        </a:rPr>
                        <a:t>How intense was the mood?</a:t>
                      </a:r>
                      <a:endParaRPr lang="en-GB" sz="1400" dirty="0">
                        <a:latin typeface="Calibri" pitchFamily="34" charset="0"/>
                        <a:cs typeface="Times New Roman" pitchFamily="18" charset="0"/>
                      </a:endParaRPr>
                    </a:p>
                    <a:p>
                      <a:pPr>
                        <a:spcAft>
                          <a:spcPts val="0"/>
                        </a:spcAft>
                      </a:pPr>
                      <a:r>
                        <a:rPr lang="en-US" sz="1400" dirty="0">
                          <a:latin typeface="Calibri" pitchFamily="34" charset="0"/>
                          <a:cs typeface="Times New Roman" pitchFamily="18" charset="0"/>
                        </a:rPr>
                        <a:t>       0                   </a:t>
                      </a:r>
                      <a:r>
                        <a:rPr lang="en-US" sz="1400" dirty="0" smtClean="0">
                          <a:latin typeface="Calibri" pitchFamily="34" charset="0"/>
                          <a:cs typeface="Times New Roman" pitchFamily="18" charset="0"/>
                        </a:rPr>
                        <a:t>    10</a:t>
                      </a:r>
                      <a:endParaRPr lang="en-GB" sz="1400" dirty="0">
                        <a:latin typeface="Calibri" pitchFamily="34" charset="0"/>
                        <a:cs typeface="Times New Roman" pitchFamily="18" charset="0"/>
                      </a:endParaRPr>
                    </a:p>
                    <a:p>
                      <a:pPr>
                        <a:spcAft>
                          <a:spcPts val="0"/>
                        </a:spcAft>
                      </a:pPr>
                      <a:r>
                        <a:rPr lang="en-US" sz="1400" dirty="0">
                          <a:latin typeface="Calibri" pitchFamily="34" charset="0"/>
                          <a:cs typeface="Times New Roman" pitchFamily="18" charset="0"/>
                        </a:rPr>
                        <a:t>Not at all            </a:t>
                      </a:r>
                      <a:r>
                        <a:rPr lang="en-US" sz="1400" dirty="0" smtClean="0">
                          <a:latin typeface="Calibri" pitchFamily="34" charset="0"/>
                          <a:cs typeface="Times New Roman" pitchFamily="18" charset="0"/>
                        </a:rPr>
                        <a:t>  Very       </a:t>
                      </a:r>
                      <a:endParaRPr lang="en-GB" sz="1400" dirty="0">
                        <a:latin typeface="Calibri" pitchFamily="34" charset="0"/>
                        <a:ea typeface="MS Mincho"/>
                        <a:cs typeface="Times New Roman" pitchFamily="18" charset="0"/>
                      </a:endParaRPr>
                    </a:p>
                  </a:txBody>
                  <a:tcPr marL="54748" marR="54748"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dirty="0">
                          <a:latin typeface="Calibri" pitchFamily="34" charset="0"/>
                          <a:cs typeface="Times New Roman" pitchFamily="18" charset="0"/>
                        </a:rPr>
                        <a:t>Thoughts </a:t>
                      </a:r>
                      <a:endParaRPr lang="en-GB" sz="1400" dirty="0">
                        <a:latin typeface="Calibri" pitchFamily="34" charset="0"/>
                        <a:ea typeface="MS Mincho"/>
                        <a:cs typeface="Times New Roman" pitchFamily="18" charset="0"/>
                      </a:endParaRPr>
                    </a:p>
                  </a:txBody>
                  <a:tcPr marL="54748" marR="54748"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042043">
                <a:tc>
                  <a:txBody>
                    <a:bodyPr/>
                    <a:lstStyle/>
                    <a:p>
                      <a:pPr>
                        <a:spcAft>
                          <a:spcPts val="0"/>
                        </a:spcAft>
                      </a:pPr>
                      <a:endParaRPr lang="en-US" sz="1000" dirty="0">
                        <a:latin typeface="Cambria"/>
                        <a:ea typeface="MS Mincho"/>
                        <a:cs typeface="Times New Roman"/>
                      </a:endParaRPr>
                    </a:p>
                  </a:txBody>
                  <a:tcPr marL="54748" marR="54748"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spcAft>
                          <a:spcPts val="0"/>
                        </a:spcAft>
                      </a:pPr>
                      <a:endParaRPr lang="en-US" sz="1000" dirty="0">
                        <a:latin typeface="Cambria"/>
                        <a:ea typeface="MS Mincho"/>
                        <a:cs typeface="Times New Roman"/>
                      </a:endParaRPr>
                    </a:p>
                  </a:txBody>
                  <a:tcPr marL="54748" marR="54748" marT="0" marB="0">
                    <a:lnB w="12700" cap="flat" cmpd="sng" algn="ctr">
                      <a:solidFill>
                        <a:schemeClr val="tx1"/>
                      </a:solidFill>
                      <a:prstDash val="solid"/>
                      <a:round/>
                      <a:headEnd type="none" w="med" len="med"/>
                      <a:tailEnd type="none" w="med" len="med"/>
                    </a:lnB>
                  </a:tcPr>
                </a:tc>
                <a:tc>
                  <a:txBody>
                    <a:bodyPr/>
                    <a:lstStyle/>
                    <a:p>
                      <a:pPr>
                        <a:spcAft>
                          <a:spcPts val="0"/>
                        </a:spcAft>
                      </a:pPr>
                      <a:endParaRPr lang="en-US" sz="1000" dirty="0">
                        <a:ln>
                          <a:noFill/>
                        </a:ln>
                        <a:latin typeface="Cambria"/>
                        <a:ea typeface="MS Mincho"/>
                        <a:cs typeface="Times New Roman"/>
                      </a:endParaRPr>
                    </a:p>
                  </a:txBody>
                  <a:tcPr marL="54748" marR="54748" marT="0" marB="0">
                    <a:lnB w="12700" cap="flat" cmpd="sng" algn="ctr">
                      <a:solidFill>
                        <a:schemeClr val="tx1"/>
                      </a:solidFill>
                      <a:prstDash val="solid"/>
                      <a:round/>
                      <a:headEnd type="none" w="med" len="med"/>
                      <a:tailEnd type="none" w="med" len="med"/>
                    </a:lnB>
                  </a:tcPr>
                </a:tc>
                <a:tc>
                  <a:txBody>
                    <a:bodyPr/>
                    <a:lstStyle/>
                    <a:p>
                      <a:pPr>
                        <a:spcAft>
                          <a:spcPts val="0"/>
                        </a:spcAft>
                      </a:pPr>
                      <a:endParaRPr lang="en-US" sz="1000" dirty="0">
                        <a:latin typeface="Cambria"/>
                        <a:ea typeface="MS Mincho"/>
                        <a:cs typeface="Times New Roman"/>
                      </a:endParaRPr>
                    </a:p>
                  </a:txBody>
                  <a:tcPr marL="54748" marR="54748" marT="0" marB="0">
                    <a:lnB w="12700" cap="flat" cmpd="sng" algn="ctr">
                      <a:solidFill>
                        <a:schemeClr val="tx1"/>
                      </a:solidFill>
                      <a:prstDash val="solid"/>
                      <a:round/>
                      <a:headEnd type="none" w="med" len="med"/>
                      <a:tailEnd type="none" w="med" len="med"/>
                    </a:lnB>
                  </a:tcPr>
                </a:tc>
                <a:tc>
                  <a:txBody>
                    <a:bodyPr/>
                    <a:lstStyle/>
                    <a:p>
                      <a:pPr>
                        <a:spcAft>
                          <a:spcPts val="0"/>
                        </a:spcAft>
                      </a:pPr>
                      <a:endParaRPr lang="en-US" sz="1000" dirty="0">
                        <a:latin typeface="Cambria"/>
                        <a:ea typeface="MS Mincho"/>
                        <a:cs typeface="Times New Roman"/>
                      </a:endParaRPr>
                    </a:p>
                  </a:txBody>
                  <a:tcPr marL="54748" marR="54748"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2915816" y="1472260"/>
            <a:ext cx="4248472" cy="400110"/>
          </a:xfrm>
          <a:prstGeom prst="rect">
            <a:avLst/>
          </a:prstGeom>
          <a:noFill/>
        </p:spPr>
        <p:txBody>
          <a:bodyPr wrap="square" rtlCol="0">
            <a:spAutoFit/>
          </a:bodyPr>
          <a:lstStyle/>
          <a:p>
            <a:r>
              <a:rPr lang="en-GB" sz="2000" b="1" dirty="0" smtClean="0">
                <a:solidFill>
                  <a:srgbClr val="FFFF00"/>
                </a:solidFill>
                <a:latin typeface="Cambria" pitchFamily="18" charset="0"/>
              </a:rPr>
              <a:t>Daily Thought Record</a:t>
            </a:r>
            <a:endParaRPr lang="en-GB" sz="2000" b="1" dirty="0">
              <a:solidFill>
                <a:srgbClr val="FFFF00"/>
              </a:solidFill>
              <a:latin typeface="Cambria" pitchFamily="18" charset="0"/>
            </a:endParaRPr>
          </a:p>
        </p:txBody>
      </p:sp>
      <p:sp>
        <p:nvSpPr>
          <p:cNvPr id="2" name="TextBox 1"/>
          <p:cNvSpPr txBox="1"/>
          <p:nvPr/>
        </p:nvSpPr>
        <p:spPr>
          <a:xfrm>
            <a:off x="107504" y="98629"/>
            <a:ext cx="8770375" cy="954107"/>
          </a:xfrm>
          <a:prstGeom prst="rect">
            <a:avLst/>
          </a:prstGeom>
          <a:noFill/>
        </p:spPr>
        <p:txBody>
          <a:bodyPr wrap="square" rtlCol="0">
            <a:spAutoFit/>
          </a:bodyPr>
          <a:lstStyle/>
          <a:p>
            <a:r>
              <a:rPr lang="en-GB" sz="2800" dirty="0" smtClean="0">
                <a:latin typeface="Calibri" pitchFamily="34" charset="0"/>
              </a:rPr>
              <a:t>Example of techniques used to help people understand the link between thoughts and emotions</a:t>
            </a:r>
            <a:endParaRPr lang="en-GB" sz="28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0</TotalTime>
  <Words>2453</Words>
  <Application>Microsoft Office PowerPoint</Application>
  <PresentationFormat>On-screen Show (4:3)</PresentationFormat>
  <Paragraphs>281</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Stream</vt:lpstr>
      <vt:lpstr>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Services</dc:creator>
  <cp:lastModifiedBy>Graham Hole</cp:lastModifiedBy>
  <cp:revision>460</cp:revision>
  <cp:lastPrinted>2012-12-07T18:08:14Z</cp:lastPrinted>
  <dcterms:created xsi:type="dcterms:W3CDTF">2011-07-11T09:11:48Z</dcterms:created>
  <dcterms:modified xsi:type="dcterms:W3CDTF">2012-12-10T12:25:33Z</dcterms:modified>
</cp:coreProperties>
</file>