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8" r:id="rId3"/>
    <p:sldId id="257" r:id="rId4"/>
    <p:sldId id="299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7" r:id="rId28"/>
    <p:sldId id="261" r:id="rId29"/>
    <p:sldId id="262" r:id="rId30"/>
    <p:sldId id="300" r:id="rId31"/>
    <p:sldId id="263" r:id="rId32"/>
    <p:sldId id="264" r:id="rId33"/>
    <p:sldId id="265" r:id="rId34"/>
    <p:sldId id="266" r:id="rId35"/>
    <p:sldId id="290" r:id="rId36"/>
    <p:sldId id="291" r:id="rId37"/>
    <p:sldId id="301" r:id="rId38"/>
    <p:sldId id="302" r:id="rId39"/>
    <p:sldId id="293" r:id="rId40"/>
    <p:sldId id="294" r:id="rId41"/>
    <p:sldId id="296" r:id="rId42"/>
    <p:sldId id="295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3000" y="-10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59EAD3-BC7C-4998-90C6-2E2E848574AF}" type="datetimeFigureOut">
              <a:rPr lang="en-GB" smtClean="0"/>
              <a:t>13/11/2012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A1A3F6-DF41-4656-88B2-26DBC4101D0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9EAD3-BC7C-4998-90C6-2E2E848574AF}" type="datetimeFigureOut">
              <a:rPr lang="en-GB" smtClean="0"/>
              <a:t>13/11/2012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1A3F6-DF41-4656-88B2-26DBC4101D0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659EAD3-BC7C-4998-90C6-2E2E848574AF}" type="datetimeFigureOut">
              <a:rPr lang="en-GB" smtClean="0"/>
              <a:t>13/11/2012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A1A3F6-DF41-4656-88B2-26DBC4101D0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9EAD3-BC7C-4998-90C6-2E2E848574AF}" type="datetimeFigureOut">
              <a:rPr lang="en-GB" smtClean="0"/>
              <a:t>13/11/2012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1A3F6-DF41-4656-88B2-26DBC4101D0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59EAD3-BC7C-4998-90C6-2E2E848574AF}" type="datetimeFigureOut">
              <a:rPr lang="en-GB" smtClean="0"/>
              <a:t>13/11/2012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AA1A3F6-DF41-4656-88B2-26DBC4101D0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9EAD3-BC7C-4998-90C6-2E2E848574AF}" type="datetimeFigureOut">
              <a:rPr lang="en-GB" smtClean="0"/>
              <a:t>13/11/2012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1A3F6-DF41-4656-88B2-26DBC4101D0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9EAD3-BC7C-4998-90C6-2E2E848574AF}" type="datetimeFigureOut">
              <a:rPr lang="en-GB" smtClean="0"/>
              <a:t>13/11/2012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1A3F6-DF41-4656-88B2-26DBC4101D0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9EAD3-BC7C-4998-90C6-2E2E848574AF}" type="datetimeFigureOut">
              <a:rPr lang="en-GB" smtClean="0"/>
              <a:t>13/11/2012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1A3F6-DF41-4656-88B2-26DBC4101D0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59EAD3-BC7C-4998-90C6-2E2E848574AF}" type="datetimeFigureOut">
              <a:rPr lang="en-GB" smtClean="0"/>
              <a:t>13/11/2012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1A3F6-DF41-4656-88B2-26DBC4101D0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9EAD3-BC7C-4998-90C6-2E2E848574AF}" type="datetimeFigureOut">
              <a:rPr lang="en-GB" smtClean="0"/>
              <a:t>13/11/2012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1A3F6-DF41-4656-88B2-26DBC4101D0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9EAD3-BC7C-4998-90C6-2E2E848574AF}" type="datetimeFigureOut">
              <a:rPr lang="en-GB" smtClean="0"/>
              <a:t>13/11/2012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1A3F6-DF41-4656-88B2-26DBC4101D0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659EAD3-BC7C-4998-90C6-2E2E848574AF}" type="datetimeFigureOut">
              <a:rPr lang="en-GB" smtClean="0"/>
              <a:t>13/11/2012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AA1A3F6-DF41-4656-88B2-26DBC4101D0D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Violent and/or sexual offending (key issues &amp; debates, part 1)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Dr Ann Henry</a:t>
            </a:r>
          </a:p>
          <a:p>
            <a:r>
              <a:rPr lang="en-GB" dirty="0" smtClean="0"/>
              <a:t>Tues 13</a:t>
            </a:r>
            <a:r>
              <a:rPr lang="en-GB" baseline="30000" dirty="0" smtClean="0"/>
              <a:t>th</a:t>
            </a:r>
            <a:r>
              <a:rPr lang="en-GB" dirty="0" smtClean="0"/>
              <a:t> November 2012</a:t>
            </a:r>
          </a:p>
          <a:p>
            <a:r>
              <a:rPr lang="en-GB" dirty="0" smtClean="0"/>
              <a:t>Forensic &amp; Applied Cognitive Psychology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4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484784"/>
            <a:ext cx="8229600" cy="4525963"/>
          </a:xfrm>
        </p:spPr>
        <p:txBody>
          <a:bodyPr/>
          <a:lstStyle/>
          <a:p>
            <a:r>
              <a:rPr lang="en-GB" b="1" dirty="0" smtClean="0"/>
              <a:t>Differential Opportunity theory</a:t>
            </a:r>
          </a:p>
          <a:p>
            <a:endParaRPr lang="en-GB" b="1" dirty="0"/>
          </a:p>
          <a:p>
            <a:r>
              <a:rPr lang="en-GB" dirty="0" smtClean="0"/>
              <a:t>Explains the patterns of crime likely to be exhibited by individuals in terms of the range of crime opportunities close to home. </a:t>
            </a:r>
          </a:p>
          <a:p>
            <a:endParaRPr lang="en-GB" dirty="0"/>
          </a:p>
          <a:p>
            <a:r>
              <a:rPr lang="en-GB" dirty="0" smtClean="0"/>
              <a:t>Different individuals display different modes of adjustment or adaptation to their particular social strains.</a:t>
            </a:r>
          </a:p>
          <a:p>
            <a:endParaRPr lang="en-GB" b="1" dirty="0"/>
          </a:p>
          <a:p>
            <a:endParaRPr lang="en-GB" b="1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Community/ locality Theory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062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Subcultural Delinquency Theories</a:t>
            </a:r>
          </a:p>
          <a:p>
            <a:r>
              <a:rPr lang="en-GB" dirty="0" smtClean="0"/>
              <a:t>Differential Association Theory</a:t>
            </a:r>
          </a:p>
          <a:p>
            <a:r>
              <a:rPr lang="en-GB" dirty="0" smtClean="0"/>
              <a:t>Lifestyle &amp; Routine Activities Theory</a:t>
            </a:r>
          </a:p>
          <a:p>
            <a:r>
              <a:rPr lang="en-GB" dirty="0" smtClean="0"/>
              <a:t>Social Learning Theory</a:t>
            </a:r>
          </a:p>
          <a:p>
            <a:r>
              <a:rPr lang="en-GB" dirty="0" smtClean="0"/>
              <a:t>Criminogenic factors in childhood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Group &amp; Socialisation Influence Theories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59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Subcultural Delinquency Theories</a:t>
            </a:r>
          </a:p>
          <a:p>
            <a:endParaRPr lang="en-GB" b="1" dirty="0"/>
          </a:p>
          <a:p>
            <a:r>
              <a:rPr lang="en-GB" dirty="0" smtClean="0"/>
              <a:t>Youngsters with problems especially to do with the home &amp; school tend to associate with gangs &amp; other groupings in which they can achieve some status.</a:t>
            </a:r>
          </a:p>
          <a:p>
            <a:endParaRPr lang="en-GB" dirty="0"/>
          </a:p>
          <a:p>
            <a:r>
              <a:rPr lang="en-GB" dirty="0" smtClean="0"/>
              <a:t>Through criminal activity, delinquent groups may provide an opportunity to achieve a sense of self-esteem.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 &amp; Socialisation Influence Theories</a:t>
            </a:r>
          </a:p>
        </p:txBody>
      </p:sp>
    </p:spTree>
    <p:extLst>
      <p:ext uri="{BB962C8B-B14F-4D97-AF65-F5344CB8AC3E}">
        <p14:creationId xmlns:p14="http://schemas.microsoft.com/office/powerpoint/2010/main" val="560049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Differential Association Theory</a:t>
            </a:r>
          </a:p>
          <a:p>
            <a:endParaRPr lang="en-GB" dirty="0"/>
          </a:p>
          <a:p>
            <a:r>
              <a:rPr lang="en-GB" dirty="0" smtClean="0"/>
              <a:t>Circumstances of upbringing determines their exposure to crime &amp; pressure to commit crime. </a:t>
            </a:r>
          </a:p>
          <a:p>
            <a:r>
              <a:rPr lang="en-GB" dirty="0" smtClean="0"/>
              <a:t>Hence, learning to be a criminal applies to different strata of society e.g. middle class might be exposed to fraud, tax evasion etc.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 &amp; Socialisation Influence Theories</a:t>
            </a:r>
          </a:p>
        </p:txBody>
      </p:sp>
    </p:spTree>
    <p:extLst>
      <p:ext uri="{BB962C8B-B14F-4D97-AF65-F5344CB8AC3E}">
        <p14:creationId xmlns:p14="http://schemas.microsoft.com/office/powerpoint/2010/main" val="3012684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Lifestyle &amp; Routine Activities Theory</a:t>
            </a:r>
          </a:p>
          <a:p>
            <a:endParaRPr lang="en-GB" dirty="0"/>
          </a:p>
          <a:p>
            <a:r>
              <a:rPr lang="en-GB" dirty="0" smtClean="0"/>
              <a:t>Argues that most crime is trivial &amp; impulsive – thus elements of opportunism (Cohen &amp; Felson, 1979)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 &amp; Socialisation Influence Theories</a:t>
            </a:r>
          </a:p>
        </p:txBody>
      </p:sp>
    </p:spTree>
    <p:extLst>
      <p:ext uri="{BB962C8B-B14F-4D97-AF65-F5344CB8AC3E}">
        <p14:creationId xmlns:p14="http://schemas.microsoft.com/office/powerpoint/2010/main" val="1817581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Social Learning Theory</a:t>
            </a:r>
          </a:p>
          <a:p>
            <a:endParaRPr lang="en-GB" b="1" dirty="0"/>
          </a:p>
          <a:p>
            <a:r>
              <a:rPr lang="en-GB" dirty="0" smtClean="0"/>
              <a:t>Bandura (1973, 1983) Vicarious learning through observing other people.</a:t>
            </a:r>
          </a:p>
          <a:p>
            <a:endParaRPr lang="en-GB" dirty="0" smtClean="0"/>
          </a:p>
          <a:p>
            <a:r>
              <a:rPr lang="en-GB" dirty="0" smtClean="0"/>
              <a:t>However, doesn’t explain under what circumstances criminal behaviour will or will not be learnt, so has limited explanatory power.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 &amp; Socialisation Influence Theories</a:t>
            </a:r>
          </a:p>
        </p:txBody>
      </p:sp>
    </p:spTree>
    <p:extLst>
      <p:ext uri="{BB962C8B-B14F-4D97-AF65-F5344CB8AC3E}">
        <p14:creationId xmlns:p14="http://schemas.microsoft.com/office/powerpoint/2010/main" val="714981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/>
              <a:t>Criminogenic factors in childhood</a:t>
            </a:r>
          </a:p>
          <a:p>
            <a:endParaRPr lang="en-GB" sz="2000" b="1" dirty="0" smtClean="0"/>
          </a:p>
          <a:p>
            <a:r>
              <a:rPr lang="en-GB" sz="2000" dirty="0" smtClean="0"/>
              <a:t>Glueck &amp; Glueck, 1962, 1968) claim that the following are antecedents of antisocial &amp; criminal behaviour: </a:t>
            </a:r>
          </a:p>
          <a:p>
            <a:r>
              <a:rPr lang="en-GB" sz="2000" dirty="0" smtClean="0"/>
              <a:t>Punitive child-rearing practices &amp; attitudes (strict discipline, corporal punishment, authoritarian attitudes)</a:t>
            </a:r>
          </a:p>
          <a:p>
            <a:r>
              <a:rPr lang="en-GB" sz="2000" dirty="0" smtClean="0"/>
              <a:t>Lack of love or rejection</a:t>
            </a:r>
          </a:p>
          <a:p>
            <a:r>
              <a:rPr lang="en-GB" sz="2000" dirty="0" smtClean="0"/>
              <a:t>Laxness (poor monitoring, lack of supervision)</a:t>
            </a:r>
          </a:p>
          <a:p>
            <a:r>
              <a:rPr lang="en-GB" sz="2000" dirty="0" smtClean="0"/>
              <a:t>Family disruption (separation, divorce, instability, marital conflict)</a:t>
            </a:r>
          </a:p>
          <a:p>
            <a:r>
              <a:rPr lang="en-GB" sz="2000" dirty="0" smtClean="0"/>
              <a:t>Deviant parental characteristics (criminality, mental health problems, substance abuse)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 &amp; Socialisation Influence Theories</a:t>
            </a:r>
          </a:p>
        </p:txBody>
      </p:sp>
    </p:spTree>
    <p:extLst>
      <p:ext uri="{BB962C8B-B14F-4D97-AF65-F5344CB8AC3E}">
        <p14:creationId xmlns:p14="http://schemas.microsoft.com/office/powerpoint/2010/main" val="3928259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Criminogenic factors in </a:t>
            </a:r>
            <a:r>
              <a:rPr lang="en-GB" sz="2800" b="1" dirty="0" smtClean="0"/>
              <a:t>childhood (cont)</a:t>
            </a:r>
          </a:p>
          <a:p>
            <a:r>
              <a:rPr lang="en-GB" sz="2800" b="1" dirty="0"/>
              <a:t> </a:t>
            </a:r>
            <a:r>
              <a:rPr lang="en-GB" sz="2400" dirty="0" smtClean="0"/>
              <a:t>Yoshikawa (1995) argued that delinquency is product of interaction of multiplicity of factors:</a:t>
            </a:r>
          </a:p>
          <a:p>
            <a:r>
              <a:rPr lang="en-GB" sz="2400" dirty="0" smtClean="0"/>
              <a:t>Neurological &amp; biological factors</a:t>
            </a:r>
          </a:p>
          <a:p>
            <a:r>
              <a:rPr lang="en-GB" sz="2400" dirty="0" smtClean="0"/>
              <a:t>Low cognitive ability</a:t>
            </a:r>
          </a:p>
          <a:p>
            <a:r>
              <a:rPr lang="en-GB" sz="2400" dirty="0" smtClean="0"/>
              <a:t>Childhood history of antisocial behaviour</a:t>
            </a:r>
          </a:p>
          <a:p>
            <a:r>
              <a:rPr lang="en-GB" sz="2400" dirty="0" smtClean="0"/>
              <a:t>Parental substance abuse</a:t>
            </a:r>
          </a:p>
          <a:p>
            <a:r>
              <a:rPr lang="en-GB" sz="2400" dirty="0" smtClean="0"/>
              <a:t>Violent or socially disorganised neighbourhoods</a:t>
            </a:r>
          </a:p>
          <a:p>
            <a:r>
              <a:rPr lang="en-GB" sz="2400" dirty="0" smtClean="0"/>
              <a:t>Media violence</a:t>
            </a:r>
            <a:endParaRPr lang="en-GB" sz="2400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 &amp; Socialisation Influence Theories</a:t>
            </a:r>
          </a:p>
        </p:txBody>
      </p:sp>
    </p:spTree>
    <p:extLst>
      <p:ext uri="{BB962C8B-B14F-4D97-AF65-F5344CB8AC3E}">
        <p14:creationId xmlns:p14="http://schemas.microsoft.com/office/powerpoint/2010/main" val="234266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b="1" dirty="0"/>
              <a:t>Criminogenic factors in childhood (cont)</a:t>
            </a:r>
          </a:p>
          <a:p>
            <a:endParaRPr lang="en-GB" b="1" dirty="0" smtClean="0"/>
          </a:p>
          <a:p>
            <a:r>
              <a:rPr lang="en-GB" sz="2400" b="1" dirty="0" smtClean="0"/>
              <a:t>Farrington (1996) </a:t>
            </a:r>
            <a:r>
              <a:rPr lang="en-GB" sz="2400" dirty="0" smtClean="0"/>
              <a:t>claims that childhood conduct disorder and adult Antisocial Personality Disorder have the same aetiological precursors:</a:t>
            </a:r>
          </a:p>
          <a:p>
            <a:r>
              <a:rPr lang="en-GB" sz="2400" dirty="0" smtClean="0"/>
              <a:t>Low family income</a:t>
            </a:r>
          </a:p>
          <a:p>
            <a:r>
              <a:rPr lang="en-GB" sz="2400" dirty="0" smtClean="0"/>
              <a:t>Poor housing</a:t>
            </a:r>
          </a:p>
          <a:p>
            <a:r>
              <a:rPr lang="en-GB" sz="2400" dirty="0" smtClean="0"/>
              <a:t>Large family size</a:t>
            </a:r>
          </a:p>
          <a:p>
            <a:r>
              <a:rPr lang="en-GB" sz="2400" dirty="0" smtClean="0"/>
              <a:t>Convicted parents</a:t>
            </a:r>
          </a:p>
          <a:p>
            <a:r>
              <a:rPr lang="en-GB" sz="2400" dirty="0" smtClean="0"/>
              <a:t>Harsh or erratic parental discipline</a:t>
            </a:r>
          </a:p>
          <a:p>
            <a:r>
              <a:rPr lang="en-GB" sz="2400" dirty="0" smtClean="0"/>
              <a:t>Low intelligence</a:t>
            </a:r>
          </a:p>
          <a:p>
            <a:r>
              <a:rPr lang="en-GB" sz="2400" dirty="0" smtClean="0"/>
              <a:t>Early school leaving</a:t>
            </a:r>
          </a:p>
          <a:p>
            <a:endParaRPr lang="en-GB" sz="24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 &amp; Socialisation Influence Theories</a:t>
            </a:r>
          </a:p>
        </p:txBody>
      </p:sp>
    </p:spTree>
    <p:extLst>
      <p:ext uri="{BB962C8B-B14F-4D97-AF65-F5344CB8AC3E}">
        <p14:creationId xmlns:p14="http://schemas.microsoft.com/office/powerpoint/2010/main" val="3957044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Protective factors from delinquency</a:t>
            </a:r>
          </a:p>
          <a:p>
            <a:r>
              <a:rPr lang="en-GB" sz="2400" b="1" dirty="0" smtClean="0"/>
              <a:t>Farrington (1998)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Personal Resources </a:t>
            </a:r>
            <a:r>
              <a:rPr lang="en-GB" b="1" dirty="0" smtClean="0"/>
              <a:t>– </a:t>
            </a:r>
            <a:r>
              <a:rPr lang="en-GB" dirty="0" smtClean="0"/>
              <a:t>resilient youngsters had better technical/spatial intelligence, flexible temperaments, approach-orientated, more positive self-esteem &amp; active coping styles</a:t>
            </a:r>
          </a:p>
          <a:p>
            <a:r>
              <a:rPr lang="en-GB" b="1" dirty="0" smtClean="0"/>
              <a:t>Social Resources </a:t>
            </a:r>
            <a:r>
              <a:rPr lang="en-GB" dirty="0" smtClean="0"/>
              <a:t>– resilient youngsters were more satisfied with social support &amp; experienced openness, autonomy &amp; low conflict in their residential institution.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 &amp; Socialisation Influence Theories</a:t>
            </a:r>
          </a:p>
        </p:txBody>
      </p:sp>
    </p:spTree>
    <p:extLst>
      <p:ext uri="{BB962C8B-B14F-4D97-AF65-F5344CB8AC3E}">
        <p14:creationId xmlns:p14="http://schemas.microsoft.com/office/powerpoint/2010/main" val="685806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Previous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Different </a:t>
            </a:r>
            <a:r>
              <a:rPr lang="en-GB" dirty="0"/>
              <a:t>types of mental illness/ disorder</a:t>
            </a:r>
          </a:p>
          <a:p>
            <a:endParaRPr lang="en-GB" dirty="0"/>
          </a:p>
          <a:p>
            <a:r>
              <a:rPr lang="en-GB" dirty="0"/>
              <a:t>Criminal Justice System</a:t>
            </a:r>
          </a:p>
          <a:p>
            <a:endParaRPr lang="en-GB" dirty="0"/>
          </a:p>
          <a:p>
            <a:r>
              <a:rPr lang="en-GB" dirty="0"/>
              <a:t>Treatments in mental health settings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9723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Personality Theories</a:t>
            </a:r>
          </a:p>
          <a:p>
            <a:r>
              <a:rPr lang="en-GB" dirty="0" smtClean="0"/>
              <a:t>Biological Theories</a:t>
            </a:r>
          </a:p>
          <a:p>
            <a:r>
              <a:rPr lang="en-GB" dirty="0" smtClean="0"/>
              <a:t>Attachment Theory</a:t>
            </a:r>
          </a:p>
          <a:p>
            <a:r>
              <a:rPr lang="en-GB" dirty="0" smtClean="0"/>
              <a:t>Isomorphism hypothesis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Individual/Psychological Theories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525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Personality Theories</a:t>
            </a:r>
          </a:p>
          <a:p>
            <a:endParaRPr lang="en-GB" b="1" dirty="0" smtClean="0"/>
          </a:p>
          <a:p>
            <a:r>
              <a:rPr lang="en-GB" dirty="0" smtClean="0"/>
              <a:t>Eysenck’s biosocial theory emphasises link between biological factors, personality &amp; crime.</a:t>
            </a:r>
          </a:p>
          <a:p>
            <a:r>
              <a:rPr lang="en-GB" dirty="0" smtClean="0"/>
              <a:t>High extraversion, high psychoticism &amp; high neuroticism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Individual/ Psychological </a:t>
            </a:r>
            <a:r>
              <a:rPr lang="en-GB" dirty="0"/>
              <a:t>Theories</a:t>
            </a:r>
          </a:p>
        </p:txBody>
      </p:sp>
    </p:spTree>
    <p:extLst>
      <p:ext uri="{BB962C8B-B14F-4D97-AF65-F5344CB8AC3E}">
        <p14:creationId xmlns:p14="http://schemas.microsoft.com/office/powerpoint/2010/main" val="2222844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Biological Theories</a:t>
            </a:r>
          </a:p>
          <a:p>
            <a:endParaRPr lang="en-GB" dirty="0" smtClean="0"/>
          </a:p>
          <a:p>
            <a:r>
              <a:rPr lang="en-GB" dirty="0" smtClean="0"/>
              <a:t>Genetics e.g. genetic make-up, brain activity, hormonal imbalances</a:t>
            </a:r>
          </a:p>
          <a:p>
            <a:r>
              <a:rPr lang="en-GB" dirty="0" smtClean="0"/>
              <a:t>Evolutionary theory – inherited genes</a:t>
            </a:r>
            <a:endParaRPr lang="en-GB" dirty="0"/>
          </a:p>
          <a:p>
            <a:r>
              <a:rPr lang="en-GB" dirty="0"/>
              <a:t>Body </a:t>
            </a:r>
            <a:r>
              <a:rPr lang="en-GB" dirty="0" smtClean="0"/>
              <a:t>shape type: mesomorph, endomorph &amp; ectomorph</a:t>
            </a:r>
          </a:p>
          <a:p>
            <a:endParaRPr lang="en-GB" dirty="0"/>
          </a:p>
          <a:p>
            <a:r>
              <a:rPr lang="en-GB" b="1" dirty="0" smtClean="0"/>
              <a:t>Evidence is contradictory and controversial</a:t>
            </a:r>
            <a:endParaRPr lang="en-GB" b="1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Individual/ Psychological </a:t>
            </a:r>
            <a:r>
              <a:rPr lang="en-GB" dirty="0"/>
              <a:t>Theories</a:t>
            </a:r>
          </a:p>
        </p:txBody>
      </p:sp>
    </p:spTree>
    <p:extLst>
      <p:ext uri="{BB962C8B-B14F-4D97-AF65-F5344CB8AC3E}">
        <p14:creationId xmlns:p14="http://schemas.microsoft.com/office/powerpoint/2010/main" val="2661324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Attachment theory</a:t>
            </a:r>
          </a:p>
          <a:p>
            <a:r>
              <a:rPr lang="en-GB" dirty="0" smtClean="0"/>
              <a:t>Based on John Bowlby’s work in 1950s</a:t>
            </a:r>
          </a:p>
          <a:p>
            <a:r>
              <a:rPr lang="en-GB" dirty="0" smtClean="0"/>
              <a:t>Bonding &amp; attachment in infancy &amp; early childhood</a:t>
            </a:r>
          </a:p>
          <a:p>
            <a:r>
              <a:rPr lang="en-GB" dirty="0" smtClean="0"/>
              <a:t>Internal Working Model</a:t>
            </a:r>
          </a:p>
          <a:p>
            <a:r>
              <a:rPr lang="en-GB" dirty="0" smtClean="0"/>
              <a:t>Different types of attachment: Secure and</a:t>
            </a:r>
          </a:p>
          <a:p>
            <a:r>
              <a:rPr lang="en-GB" dirty="0" smtClean="0"/>
              <a:t>Insecure</a:t>
            </a:r>
          </a:p>
          <a:p>
            <a:r>
              <a:rPr lang="en-GB" dirty="0" smtClean="0"/>
              <a:t>Ainsworth (1970s)- classified insecure into</a:t>
            </a:r>
          </a:p>
          <a:p>
            <a:r>
              <a:rPr lang="en-GB" dirty="0" smtClean="0"/>
              <a:t>Anxious-Avoidant, Anxious-Ambivalent &amp; Disorganised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Individual/Psychological Theories</a:t>
            </a:r>
          </a:p>
        </p:txBody>
      </p:sp>
    </p:spTree>
    <p:extLst>
      <p:ext uri="{BB962C8B-B14F-4D97-AF65-F5344CB8AC3E}">
        <p14:creationId xmlns:p14="http://schemas.microsoft.com/office/powerpoint/2010/main" val="6316313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Isomorphism hypothesis</a:t>
            </a:r>
          </a:p>
          <a:p>
            <a:endParaRPr lang="en-GB" sz="2800" dirty="0"/>
          </a:p>
          <a:p>
            <a:r>
              <a:rPr lang="en-GB" sz="2400" dirty="0"/>
              <a:t>Close relationship between the characteristics of abuse and its effect on the victim.</a:t>
            </a:r>
          </a:p>
          <a:p>
            <a:endParaRPr lang="en-GB" b="1" dirty="0" smtClean="0"/>
          </a:p>
          <a:p>
            <a:r>
              <a:rPr lang="en-GB" sz="2400" dirty="0" smtClean="0"/>
              <a:t>Widom (1989) explored links between childhood abuse and adult criminality.</a:t>
            </a:r>
          </a:p>
          <a:p>
            <a:r>
              <a:rPr lang="en-GB" sz="2400" dirty="0" smtClean="0"/>
              <a:t>Victims of physical abuse have highest rates of violent offences (16% of sample)</a:t>
            </a:r>
          </a:p>
          <a:p>
            <a:r>
              <a:rPr lang="en-GB" sz="2400" dirty="0" smtClean="0"/>
              <a:t>Victims of neglect had similar levels of violence (13%)</a:t>
            </a:r>
          </a:p>
          <a:p>
            <a:r>
              <a:rPr lang="en-GB" sz="2400" dirty="0" smtClean="0"/>
              <a:t>Controls (not abused as children) had 7% risk of violent offending in adulthood</a:t>
            </a:r>
          </a:p>
          <a:p>
            <a:r>
              <a:rPr lang="en-GB" sz="2400" dirty="0" smtClean="0"/>
              <a:t>Hence, evidence is inconclusive &amp; other factors need to be taken into consideration (see previous list re criminogenic factors)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Individual/Psychological </a:t>
            </a:r>
            <a:r>
              <a:rPr lang="en-GB" dirty="0"/>
              <a:t>Theories</a:t>
            </a:r>
          </a:p>
        </p:txBody>
      </p:sp>
    </p:spTree>
    <p:extLst>
      <p:ext uri="{BB962C8B-B14F-4D97-AF65-F5344CB8AC3E}">
        <p14:creationId xmlns:p14="http://schemas.microsoft.com/office/powerpoint/2010/main" val="14628598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Howitt (2006) </a:t>
            </a:r>
            <a:r>
              <a:rPr lang="en-GB" dirty="0" smtClean="0"/>
              <a:t>summarises that there is little reliable evidence of the link between intelligence level and crime.</a:t>
            </a:r>
          </a:p>
          <a:p>
            <a:endParaRPr lang="en-GB" dirty="0"/>
          </a:p>
          <a:p>
            <a:r>
              <a:rPr lang="en-GB" dirty="0" smtClean="0"/>
              <a:t>Controversial topic as also linked to the debate about race and intelligence.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Intelligence &amp; Crime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2763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onstructions </a:t>
            </a:r>
            <a:r>
              <a:rPr lang="en-GB" dirty="0"/>
              <a:t>of crime</a:t>
            </a:r>
          </a:p>
          <a:p>
            <a:endParaRPr lang="en-GB" dirty="0"/>
          </a:p>
          <a:p>
            <a:r>
              <a:rPr lang="en-GB" dirty="0" smtClean="0"/>
              <a:t>Social </a:t>
            </a:r>
          </a:p>
          <a:p>
            <a:r>
              <a:rPr lang="en-GB" dirty="0" smtClean="0"/>
              <a:t>Cultural </a:t>
            </a:r>
          </a:p>
          <a:p>
            <a:r>
              <a:rPr lang="en-GB" dirty="0" smtClean="0"/>
              <a:t>Historical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Social constructionism &amp; crime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981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Sexual Offending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Media coverage – recent Jimmy Saville case &amp; other cases of paedophilia/ child sexual abuse/ abusers</a:t>
            </a:r>
          </a:p>
          <a:p>
            <a:r>
              <a:rPr lang="en-GB" dirty="0" smtClean="0"/>
              <a:t>Extreme hostility &amp; negative stigma towards paedophiles</a:t>
            </a:r>
          </a:p>
          <a:p>
            <a:r>
              <a:rPr lang="en-GB" dirty="0" smtClean="0"/>
              <a:t>Recidivism comparatively low</a:t>
            </a:r>
          </a:p>
          <a:p>
            <a:r>
              <a:rPr lang="en-GB" dirty="0" smtClean="0"/>
              <a:t>Megan’s law (USA) Megan abducted &amp; murdered in 1994</a:t>
            </a:r>
          </a:p>
          <a:p>
            <a:r>
              <a:rPr lang="en-GB" dirty="0" smtClean="0"/>
              <a:t>Controversial &amp; inconclusive research on role of pornography &amp; sexual offending</a:t>
            </a:r>
          </a:p>
          <a:p>
            <a:r>
              <a:rPr lang="en-GB" dirty="0" smtClean="0"/>
              <a:t>Internet paedophiles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816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Sexual Offending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paedophiles </a:t>
            </a:r>
            <a:r>
              <a:rPr lang="en-GB" dirty="0"/>
              <a:t>&amp; child </a:t>
            </a:r>
            <a:r>
              <a:rPr lang="en-GB" dirty="0" smtClean="0"/>
              <a:t>molesters</a:t>
            </a:r>
          </a:p>
          <a:p>
            <a:endParaRPr lang="en-GB" dirty="0" smtClean="0"/>
          </a:p>
          <a:p>
            <a:r>
              <a:rPr lang="en-GB" dirty="0" smtClean="0"/>
              <a:t>Rapists (cover in lecture 4 on Tues 20</a:t>
            </a:r>
            <a:r>
              <a:rPr lang="en-GB" baseline="30000" dirty="0" smtClean="0"/>
              <a:t>th</a:t>
            </a:r>
            <a:r>
              <a:rPr lang="en-GB" dirty="0" smtClean="0"/>
              <a:t> Nov)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395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Sexual Offending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Classifications of child molesters </a:t>
            </a:r>
            <a:r>
              <a:rPr lang="en-GB" dirty="0" smtClean="0"/>
              <a:t>(Groth &amp; Birnbaum, 1978)</a:t>
            </a:r>
          </a:p>
          <a:p>
            <a:endParaRPr lang="en-GB" dirty="0"/>
          </a:p>
          <a:p>
            <a:r>
              <a:rPr lang="en-GB" b="1" dirty="0" smtClean="0"/>
              <a:t>Fixated Offenders</a:t>
            </a:r>
          </a:p>
          <a:p>
            <a:endParaRPr lang="en-GB" b="1" dirty="0"/>
          </a:p>
          <a:p>
            <a:r>
              <a:rPr lang="en-GB" dirty="0" smtClean="0"/>
              <a:t>Developmentally fixated on a permanent or temporary basis. Sexual interest in children rather than adults.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b="1" dirty="0" smtClean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8295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Risk Assessment (brief overview)</a:t>
            </a:r>
          </a:p>
          <a:p>
            <a:endParaRPr lang="en-GB" dirty="0" smtClean="0"/>
          </a:p>
          <a:p>
            <a:r>
              <a:rPr lang="en-GB" dirty="0" smtClean="0"/>
              <a:t>Theories of crime</a:t>
            </a:r>
          </a:p>
          <a:p>
            <a:endParaRPr lang="en-GB" dirty="0"/>
          </a:p>
          <a:p>
            <a:r>
              <a:rPr lang="en-GB" dirty="0" smtClean="0"/>
              <a:t>Sexual Offending – paedophiles &amp; child molestation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9479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Sexual Offending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Regressed </a:t>
            </a:r>
            <a:r>
              <a:rPr lang="en-GB" b="1" dirty="0" smtClean="0"/>
              <a:t>Offenders</a:t>
            </a:r>
          </a:p>
          <a:p>
            <a:endParaRPr lang="en-GB" b="1" dirty="0"/>
          </a:p>
          <a:p>
            <a:r>
              <a:rPr lang="en-GB" dirty="0" smtClean="0"/>
              <a:t>Men matured in their sexuality but return to an earlier level of psychosexual development.</a:t>
            </a:r>
          </a:p>
          <a:p>
            <a:r>
              <a:rPr lang="en-GB" dirty="0" smtClean="0"/>
              <a:t>Psychosexual history shows primary interest in peer aged or adult individuals, rather than younger ones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4939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Sexual </a:t>
            </a:r>
            <a:r>
              <a:rPr lang="en-GB" dirty="0" smtClean="0"/>
              <a:t>Offending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How common is paedophilia?</a:t>
            </a:r>
          </a:p>
          <a:p>
            <a:r>
              <a:rPr lang="en-GB" dirty="0" smtClean="0"/>
              <a:t>Unclear as depends on definition of sexual abuse used e.g. indecent assault, gross indecency, buggery, intercourse, rape.</a:t>
            </a:r>
          </a:p>
          <a:p>
            <a:r>
              <a:rPr lang="en-GB" dirty="0" smtClean="0"/>
              <a:t>Non-paedophile sexual arousal – conflicting findings (Hall et al, 1995)</a:t>
            </a:r>
          </a:p>
          <a:p>
            <a:endParaRPr lang="en-GB" dirty="0"/>
          </a:p>
          <a:p>
            <a:r>
              <a:rPr lang="en-GB" b="1" dirty="0" smtClean="0"/>
              <a:t>Youthful offenders</a:t>
            </a:r>
          </a:p>
          <a:p>
            <a:r>
              <a:rPr lang="en-GB" dirty="0" smtClean="0"/>
              <a:t>Graves et al (1996) in USA found that up to half of child sexual abuse carried out by persons under age of 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4015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Sexual Offending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Theories of Paedophilia</a:t>
            </a:r>
          </a:p>
          <a:p>
            <a:endParaRPr lang="en-GB" dirty="0"/>
          </a:p>
          <a:p>
            <a:r>
              <a:rPr lang="en-GB" dirty="0" smtClean="0"/>
              <a:t>Preconditions model</a:t>
            </a:r>
          </a:p>
          <a:p>
            <a:r>
              <a:rPr lang="en-GB" dirty="0" smtClean="0"/>
              <a:t>Psychotherapeutic/ cognitive model</a:t>
            </a:r>
          </a:p>
          <a:p>
            <a:r>
              <a:rPr lang="en-GB" dirty="0" smtClean="0"/>
              <a:t>Sexualisation model</a:t>
            </a:r>
          </a:p>
          <a:p>
            <a:r>
              <a:rPr lang="en-GB" dirty="0" smtClean="0"/>
              <a:t>Pathways model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6936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Sexual </a:t>
            </a:r>
            <a:r>
              <a:rPr lang="en-GB" dirty="0" smtClean="0"/>
              <a:t>Offending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/>
              <a:t>Preconditions </a:t>
            </a:r>
            <a:r>
              <a:rPr lang="en-GB" b="1" dirty="0" smtClean="0"/>
              <a:t>model of child molestation</a:t>
            </a:r>
            <a:endParaRPr lang="en-GB" b="1" dirty="0"/>
          </a:p>
          <a:p>
            <a:endParaRPr lang="en-GB" b="1" dirty="0" smtClean="0"/>
          </a:p>
          <a:p>
            <a:r>
              <a:rPr lang="en-GB" b="1" dirty="0" smtClean="0"/>
              <a:t>Araji &amp; Finkelhor (1985)</a:t>
            </a:r>
          </a:p>
          <a:p>
            <a:r>
              <a:rPr lang="en-GB" dirty="0" smtClean="0"/>
              <a:t>1) Emotional congruence with children (lack self-esteem, psychosocially immature, may have need to dominate)</a:t>
            </a:r>
          </a:p>
          <a:p>
            <a:r>
              <a:rPr lang="en-GB" dirty="0" smtClean="0"/>
              <a:t>2) Social arousal by children (child pornography, hormonal abnormalities/ imbalances)</a:t>
            </a:r>
          </a:p>
          <a:p>
            <a:r>
              <a:rPr lang="en-GB" dirty="0" smtClean="0"/>
              <a:t>3) Blockages preventing adult contact (lack effective social skills, problems relating to adult females, repressive sexual socialisation in childhood)</a:t>
            </a:r>
          </a:p>
          <a:p>
            <a:r>
              <a:rPr lang="en-GB" dirty="0" smtClean="0"/>
              <a:t>4) Disinhibition of norms against adult/child sex (offenders may be senile, alcohol may decrease inhibitions, incest-tolerant subculture)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1638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Sexual </a:t>
            </a:r>
            <a:r>
              <a:rPr lang="en-GB" dirty="0" smtClean="0"/>
              <a:t>Offending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Psychotherapeutic/ cognitive </a:t>
            </a:r>
            <a:r>
              <a:rPr lang="en-GB" b="1" dirty="0" smtClean="0"/>
              <a:t>model</a:t>
            </a:r>
          </a:p>
          <a:p>
            <a:r>
              <a:rPr lang="en-GB" b="1" dirty="0" smtClean="0"/>
              <a:t>Suggests 4 steps</a:t>
            </a:r>
          </a:p>
          <a:p>
            <a:r>
              <a:rPr lang="en-GB" dirty="0" smtClean="0"/>
              <a:t>1) Cognitive distortions/ distorted thinking e.g. having sex with a child is a good way of an adult teaching a child about sex. Beliefs about sexual nature of children.</a:t>
            </a:r>
          </a:p>
          <a:p>
            <a:r>
              <a:rPr lang="en-GB" dirty="0" smtClean="0"/>
              <a:t>2) Grooming (bribes of sweets, other treats, trips out, threats of violence)</a:t>
            </a:r>
            <a:endParaRPr lang="en-GB" dirty="0"/>
          </a:p>
          <a:p>
            <a:r>
              <a:rPr lang="en-GB" dirty="0" smtClean="0"/>
              <a:t>3) Planning through fantasy</a:t>
            </a:r>
          </a:p>
          <a:p>
            <a:r>
              <a:rPr lang="en-GB" dirty="0" smtClean="0"/>
              <a:t>4) Denial – denying the consequences of their 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9179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Sexual </a:t>
            </a:r>
            <a:r>
              <a:rPr lang="en-GB" dirty="0" smtClean="0"/>
              <a:t>Offending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Sexualisation </a:t>
            </a:r>
            <a:r>
              <a:rPr lang="en-GB" b="1" dirty="0" smtClean="0"/>
              <a:t>model</a:t>
            </a:r>
          </a:p>
          <a:p>
            <a:r>
              <a:rPr lang="en-GB" dirty="0" smtClean="0"/>
              <a:t>Howitt (1995) Experience of sexual abuse in childhood is a developmental process which can lead to paedophilia.</a:t>
            </a:r>
          </a:p>
          <a:p>
            <a:endParaRPr lang="en-GB" dirty="0" smtClean="0"/>
          </a:p>
          <a:p>
            <a:r>
              <a:rPr lang="en-GB" dirty="0" smtClean="0"/>
              <a:t>Early sexual abuse – especially if extreme or repeated - possible sexual experience with peers- adolescent paedophile career – paedophile adult</a:t>
            </a:r>
          </a:p>
          <a:p>
            <a:r>
              <a:rPr lang="en-GB" dirty="0" smtClean="0"/>
              <a:t>Controversial theory as women are more likely to be victims of childhood sexual, but less likely to be sexual offenders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6243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Sexual </a:t>
            </a:r>
            <a:r>
              <a:rPr lang="en-GB" dirty="0" smtClean="0"/>
              <a:t>Offending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Pathways </a:t>
            </a:r>
            <a:r>
              <a:rPr lang="en-GB" b="1" dirty="0" smtClean="0"/>
              <a:t>model </a:t>
            </a:r>
            <a:r>
              <a:rPr lang="en-GB" dirty="0" smtClean="0"/>
              <a:t>(Ward &amp; Siegert, 2002)</a:t>
            </a:r>
          </a:p>
          <a:p>
            <a:r>
              <a:rPr lang="en-GB" dirty="0" smtClean="0"/>
              <a:t>Multi-factorial model – combining elements of previous models/ theories</a:t>
            </a:r>
          </a:p>
          <a:p>
            <a:r>
              <a:rPr lang="en-GB" dirty="0" smtClean="0"/>
              <a:t>Distal &amp; Proximal factors</a:t>
            </a:r>
          </a:p>
          <a:p>
            <a:r>
              <a:rPr lang="en-GB" dirty="0" smtClean="0"/>
              <a:t>Distal factors (predispositions e.g. genetic/ childhood development)</a:t>
            </a:r>
          </a:p>
          <a:p>
            <a:r>
              <a:rPr lang="en-GB" dirty="0" smtClean="0"/>
              <a:t>Proximal factors (that might trigger predispositions e.g. environment, negative mood state)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2035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Pathways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 psychological mechanisms</a:t>
            </a:r>
          </a:p>
          <a:p>
            <a:endParaRPr lang="en-GB" dirty="0" smtClean="0"/>
          </a:p>
          <a:p>
            <a:r>
              <a:rPr lang="en-GB" dirty="0" smtClean="0"/>
              <a:t>1) Intimacy &amp; social skills deficits</a:t>
            </a:r>
          </a:p>
          <a:p>
            <a:r>
              <a:rPr lang="en-GB" dirty="0" smtClean="0"/>
              <a:t>2) Deviant sexual scripts</a:t>
            </a:r>
          </a:p>
          <a:p>
            <a:r>
              <a:rPr lang="en-GB" dirty="0" smtClean="0"/>
              <a:t>3) Emotional dysregulation</a:t>
            </a:r>
          </a:p>
          <a:p>
            <a:r>
              <a:rPr lang="en-GB" dirty="0" smtClean="0"/>
              <a:t>4) Cognitive distortions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4169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Cognitive dISTORTIONS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Children as sexual objects</a:t>
            </a:r>
          </a:p>
          <a:p>
            <a:r>
              <a:rPr lang="en-GB" b="1" dirty="0" smtClean="0"/>
              <a:t>Entitlement</a:t>
            </a:r>
            <a:r>
              <a:rPr lang="en-GB" dirty="0" smtClean="0"/>
              <a:t>- to have their sexual needs met</a:t>
            </a:r>
          </a:p>
          <a:p>
            <a:r>
              <a:rPr lang="en-GB" dirty="0" smtClean="0"/>
              <a:t>Dangerous world – children seen as reliable &amp; trusting &amp; gives offender comfort against danger</a:t>
            </a:r>
          </a:p>
          <a:p>
            <a:r>
              <a:rPr lang="en-GB" b="1" dirty="0" smtClean="0"/>
              <a:t>Uncontrollable</a:t>
            </a:r>
            <a:r>
              <a:rPr lang="en-GB" dirty="0" smtClean="0"/>
              <a:t> – claims not to be on control of own actions &amp; blames outside factors e.g. drugs/ alcohol</a:t>
            </a:r>
          </a:p>
          <a:p>
            <a:r>
              <a:rPr lang="en-GB" b="1" dirty="0" smtClean="0"/>
              <a:t>Nature of Harm </a:t>
            </a:r>
            <a:r>
              <a:rPr lang="en-GB" dirty="0" smtClean="0"/>
              <a:t>– believes not all sexual activity is harmful &amp; children can benefit from sexual activity with adults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9840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Sexual Offending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Internet Paedophile offending</a:t>
            </a:r>
          </a:p>
          <a:p>
            <a:r>
              <a:rPr lang="en-GB" dirty="0" smtClean="0"/>
              <a:t>Controversial topic – whether linked to contact paedophilia or not</a:t>
            </a:r>
          </a:p>
          <a:p>
            <a:endParaRPr lang="en-GB" dirty="0"/>
          </a:p>
          <a:p>
            <a:r>
              <a:rPr lang="en-GB" dirty="0" smtClean="0"/>
              <a:t>Robbins &amp; Darlington (2003) 27,000 people in the world go onto child pornography sites every day. I million images of child sexual abuse in circulation.</a:t>
            </a:r>
          </a:p>
          <a:p>
            <a:r>
              <a:rPr lang="en-GB" dirty="0" smtClean="0"/>
              <a:t>Internet chat rooms</a:t>
            </a:r>
          </a:p>
          <a:p>
            <a:r>
              <a:rPr lang="en-GB" dirty="0" smtClean="0"/>
              <a:t>Sexual fantasy vs contact sexual acts with children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65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Recidivism – relapse into crime</a:t>
            </a:r>
          </a:p>
          <a:p>
            <a:r>
              <a:rPr lang="en-GB" dirty="0" smtClean="0"/>
              <a:t>Risk &amp; dangerousness</a:t>
            </a:r>
          </a:p>
          <a:p>
            <a:r>
              <a:rPr lang="en-GB" dirty="0" smtClean="0"/>
              <a:t>Various statistical measures: PCL-R, HCR-20 (Historical, Clinical, Risk), SVR-20 (Sexual Violence Risk) etc</a:t>
            </a:r>
            <a:r>
              <a:rPr lang="en-GB" dirty="0"/>
              <a:t>.</a:t>
            </a:r>
            <a:endParaRPr lang="en-GB" dirty="0" smtClean="0"/>
          </a:p>
          <a:p>
            <a:r>
              <a:rPr lang="en-GB" dirty="0" smtClean="0"/>
              <a:t>Risk factors: Static &amp; Dynamic</a:t>
            </a:r>
          </a:p>
          <a:p>
            <a:r>
              <a:rPr lang="en-GB" dirty="0" smtClean="0"/>
              <a:t>Static factors (e.g. age, gender, history of violence, personality disorder, major mental illness etc.)</a:t>
            </a:r>
          </a:p>
          <a:p>
            <a:r>
              <a:rPr lang="en-GB" dirty="0" smtClean="0"/>
              <a:t>Dynamic factors (e.g. emotional &amp; cognitive disposition, impulsivity, active symptoms of major mental illness, location, associates, lack of support)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7645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Risk Assessment</a:t>
            </a:r>
          </a:p>
          <a:p>
            <a:endParaRPr lang="en-GB" dirty="0" smtClean="0"/>
          </a:p>
          <a:p>
            <a:r>
              <a:rPr lang="en-GB" dirty="0" smtClean="0"/>
              <a:t>Theories </a:t>
            </a:r>
            <a:r>
              <a:rPr lang="en-GB" dirty="0"/>
              <a:t>of crime</a:t>
            </a:r>
          </a:p>
          <a:p>
            <a:endParaRPr lang="en-GB" dirty="0"/>
          </a:p>
          <a:p>
            <a:r>
              <a:rPr lang="en-GB" dirty="0"/>
              <a:t>Sexual </a:t>
            </a:r>
            <a:r>
              <a:rPr lang="en-GB" dirty="0" smtClean="0"/>
              <a:t>Offending </a:t>
            </a:r>
            <a:r>
              <a:rPr lang="en-GB" dirty="0"/>
              <a:t>– paedophiles &amp; child molestation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8666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Murphy</a:t>
            </a:r>
            <a:r>
              <a:rPr lang="en-GB" dirty="0"/>
              <a:t>, </a:t>
            </a:r>
            <a:r>
              <a:rPr lang="en-GB" dirty="0" smtClean="0"/>
              <a:t>W.D. &amp; McGrath, R. (2008).</a:t>
            </a:r>
            <a:endParaRPr lang="en-GB" dirty="0"/>
          </a:p>
          <a:p>
            <a:r>
              <a:rPr lang="en-GB" dirty="0" smtClean="0"/>
              <a:t>Best </a:t>
            </a:r>
            <a:r>
              <a:rPr lang="en-GB" dirty="0"/>
              <a:t>Practices in Sex Offender </a:t>
            </a:r>
            <a:r>
              <a:rPr lang="en-GB" dirty="0" smtClean="0"/>
              <a:t>Treatment, </a:t>
            </a:r>
            <a:r>
              <a:rPr lang="en-GB" i="1" dirty="0" smtClean="0"/>
              <a:t>Prison Service Journal</a:t>
            </a:r>
            <a:r>
              <a:rPr lang="en-GB" dirty="0" smtClean="0"/>
              <a:t>, issue 178, pgs 3-9.</a:t>
            </a:r>
            <a:endParaRPr lang="en-GB" dirty="0"/>
          </a:p>
          <a:p>
            <a:r>
              <a:rPr lang="en-GB" dirty="0" smtClean="0"/>
              <a:t>Strickland, S.M (2008). Female </a:t>
            </a:r>
            <a:r>
              <a:rPr lang="en-GB" dirty="0"/>
              <a:t>Sex Offenders: Exploring Issues of Personality, </a:t>
            </a:r>
            <a:r>
              <a:rPr lang="en-GB" dirty="0" smtClean="0"/>
              <a:t>Trauma and </a:t>
            </a:r>
            <a:r>
              <a:rPr lang="en-GB" dirty="0"/>
              <a:t>Cognitive </a:t>
            </a:r>
            <a:r>
              <a:rPr lang="en-GB" dirty="0" smtClean="0"/>
              <a:t>Distortions, </a:t>
            </a:r>
            <a:r>
              <a:rPr lang="fr-FR" i="1" dirty="0" smtClean="0"/>
              <a:t>J </a:t>
            </a:r>
            <a:r>
              <a:rPr lang="fr-FR" i="1" dirty="0"/>
              <a:t>Interpers Violence </a:t>
            </a:r>
            <a:r>
              <a:rPr lang="fr-FR" dirty="0"/>
              <a:t>2008; </a:t>
            </a:r>
            <a:r>
              <a:rPr lang="fr-FR" dirty="0" smtClean="0"/>
              <a:t>23; p. 474-489.</a:t>
            </a:r>
            <a:endParaRPr lang="en-GB" dirty="0"/>
          </a:p>
          <a:p>
            <a:r>
              <a:rPr lang="en-GB" dirty="0" smtClean="0"/>
              <a:t>Towl, G.J., Farrington., D.P., Crighton, D.A. &amp; Hughes, G. (2008). Dictionary of Forensic Psychology, Devon, Willan Publishing.</a:t>
            </a:r>
          </a:p>
          <a:p>
            <a:r>
              <a:rPr lang="en-GB" dirty="0" smtClean="0"/>
              <a:t>Ward. T. &amp; Stewart, C. (2003). The relationship between human needs and criminogenic needs, </a:t>
            </a:r>
            <a:r>
              <a:rPr lang="en-GB" i="1" dirty="0"/>
              <a:t>Psychology, Crime &amp; Law</a:t>
            </a:r>
            <a:r>
              <a:rPr lang="en-GB" dirty="0"/>
              <a:t>, September 2003, Vol. 9(3), pp. 219 /224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9555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week…Tues 20 Nov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Lecture on Mon 19</a:t>
            </a:r>
            <a:r>
              <a:rPr lang="en-GB" baseline="30000" dirty="0" smtClean="0"/>
              <a:t>th</a:t>
            </a:r>
            <a:r>
              <a:rPr lang="en-GB" dirty="0" smtClean="0"/>
              <a:t> Nov</a:t>
            </a:r>
          </a:p>
          <a:p>
            <a:endParaRPr lang="en-GB" dirty="0"/>
          </a:p>
          <a:p>
            <a:r>
              <a:rPr lang="en-GB" dirty="0" smtClean="0"/>
              <a:t>Rapists</a:t>
            </a:r>
          </a:p>
          <a:p>
            <a:r>
              <a:rPr lang="en-GB" dirty="0" smtClean="0"/>
              <a:t>Treatment of Sexual offenders</a:t>
            </a:r>
          </a:p>
          <a:p>
            <a:r>
              <a:rPr lang="en-GB" dirty="0" smtClean="0"/>
              <a:t>Violent Offending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69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Howitt (2006) outlines a broad range of theories.</a:t>
            </a:r>
          </a:p>
          <a:p>
            <a:endParaRPr lang="en-GB" dirty="0" smtClean="0"/>
          </a:p>
          <a:p>
            <a:r>
              <a:rPr lang="en-GB" sz="2800" dirty="0" smtClean="0"/>
              <a:t>Macro-level or Societal</a:t>
            </a:r>
            <a:endParaRPr lang="en-GB" sz="2800" dirty="0"/>
          </a:p>
          <a:p>
            <a:r>
              <a:rPr lang="en-GB" sz="2800" dirty="0" smtClean="0"/>
              <a:t>Community or locality </a:t>
            </a:r>
          </a:p>
          <a:p>
            <a:r>
              <a:rPr lang="en-GB" sz="2800" dirty="0" smtClean="0"/>
              <a:t>Group &amp; socialisation influence</a:t>
            </a:r>
          </a:p>
          <a:p>
            <a:r>
              <a:rPr lang="en-GB" sz="2800" dirty="0" smtClean="0"/>
              <a:t>Individual/ Psychological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Theories of Crime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81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Marxist Conflict </a:t>
            </a:r>
            <a:r>
              <a:rPr lang="en-GB" dirty="0" smtClean="0"/>
              <a:t>theory</a:t>
            </a:r>
          </a:p>
          <a:p>
            <a:endParaRPr lang="en-GB" dirty="0"/>
          </a:p>
          <a:p>
            <a:r>
              <a:rPr lang="en-GB" dirty="0"/>
              <a:t>Merton’s Strain Theory</a:t>
            </a:r>
          </a:p>
          <a:p>
            <a:endParaRPr lang="en-GB" dirty="0" smtClean="0"/>
          </a:p>
          <a:p>
            <a:r>
              <a:rPr lang="en-GB" dirty="0" smtClean="0"/>
              <a:t>Feminist Theory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Macro-level or Societal</a:t>
            </a:r>
            <a:br>
              <a:rPr lang="en-GB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288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Marxist conflict theory</a:t>
            </a:r>
          </a:p>
          <a:p>
            <a:endParaRPr lang="en-GB" b="1" dirty="0"/>
          </a:p>
          <a:p>
            <a:r>
              <a:rPr lang="en-GB" dirty="0" smtClean="0"/>
              <a:t>Society has evolved in a state of conflict between competing groups in society over material resources &amp; institutionalised power.</a:t>
            </a:r>
          </a:p>
          <a:p>
            <a:r>
              <a:rPr lang="en-GB" dirty="0" smtClean="0"/>
              <a:t>Dominant class </a:t>
            </a:r>
            <a:r>
              <a:rPr lang="en-GB" dirty="0"/>
              <a:t>u</a:t>
            </a:r>
            <a:r>
              <a:rPr lang="en-GB" dirty="0" smtClean="0"/>
              <a:t>ses laws to control other groups &amp; maintain its command or hegemony (political leadership)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Macro-level or Societal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133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Merton’s Strain </a:t>
            </a:r>
            <a:r>
              <a:rPr lang="en-GB" b="1" dirty="0" smtClean="0"/>
              <a:t>Theory</a:t>
            </a:r>
          </a:p>
          <a:p>
            <a:endParaRPr lang="en-GB" b="1" dirty="0" smtClean="0"/>
          </a:p>
          <a:p>
            <a:r>
              <a:rPr lang="en-GB" dirty="0" smtClean="0"/>
              <a:t>Recognises that society’s goals (prosperity, achievement etc.) are only available to a limited few. The rest can only achieve goals through deviant means.</a:t>
            </a:r>
          </a:p>
          <a:p>
            <a:r>
              <a:rPr lang="en-GB" dirty="0" smtClean="0"/>
              <a:t>Others adapt to the strain by retreating into alcoholism, drug addiction, suicide, vagrancy.</a:t>
            </a:r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Macro-level or Societal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792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Feminist Theory</a:t>
            </a:r>
          </a:p>
          <a:p>
            <a:endParaRPr lang="en-GB" dirty="0"/>
          </a:p>
          <a:p>
            <a:r>
              <a:rPr lang="en-GB" dirty="0" smtClean="0"/>
              <a:t>Holds that criminality is associated with males. Males seek to maintain power in the gendered social system through the deployment of violence against women &amp; children.</a:t>
            </a:r>
          </a:p>
          <a:p>
            <a:r>
              <a:rPr lang="en-GB" dirty="0" smtClean="0"/>
              <a:t>Male control is through their access to power over social institutions such as the law.</a:t>
            </a:r>
          </a:p>
          <a:p>
            <a:r>
              <a:rPr lang="en-GB" dirty="0" smtClean="0"/>
              <a:t>Powerless men are inclined to the cruder expressions of power which lead to their imprisonment.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Macro-level or Societal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921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1909</Words>
  <Application>Microsoft Office PowerPoint</Application>
  <PresentationFormat>On-screen Show (4:3)</PresentationFormat>
  <Paragraphs>280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Opulent</vt:lpstr>
      <vt:lpstr>Violent and/or sexual offending (key issues &amp; debates, part 1)</vt:lpstr>
      <vt:lpstr>Previous lecture</vt:lpstr>
      <vt:lpstr>Lecture Overview</vt:lpstr>
      <vt:lpstr>Risk Assessment</vt:lpstr>
      <vt:lpstr>Theories of Crime</vt:lpstr>
      <vt:lpstr>Macro-level or Societal </vt:lpstr>
      <vt:lpstr>Macro-level or Societal</vt:lpstr>
      <vt:lpstr>Macro-level or Societal</vt:lpstr>
      <vt:lpstr>Macro-level or Societal</vt:lpstr>
      <vt:lpstr>Community/ locality Theory</vt:lpstr>
      <vt:lpstr>Group &amp; Socialisation Influence Theories</vt:lpstr>
      <vt:lpstr>Group &amp; Socialisation Influence Theories</vt:lpstr>
      <vt:lpstr>Group &amp; Socialisation Influence Theories</vt:lpstr>
      <vt:lpstr>Group &amp; Socialisation Influence Theories</vt:lpstr>
      <vt:lpstr>Group &amp; Socialisation Influence Theories</vt:lpstr>
      <vt:lpstr>Group &amp; Socialisation Influence Theories</vt:lpstr>
      <vt:lpstr>Group &amp; Socialisation Influence Theories</vt:lpstr>
      <vt:lpstr>Group &amp; Socialisation Influence Theories</vt:lpstr>
      <vt:lpstr>Group &amp; Socialisation Influence Theories</vt:lpstr>
      <vt:lpstr>Individual/Psychological Theories</vt:lpstr>
      <vt:lpstr>Individual/ Psychological Theories</vt:lpstr>
      <vt:lpstr>Individual/ Psychological Theories</vt:lpstr>
      <vt:lpstr>Individual/Psychological Theories</vt:lpstr>
      <vt:lpstr>Individual/Psychological Theories</vt:lpstr>
      <vt:lpstr>Intelligence &amp; Crime</vt:lpstr>
      <vt:lpstr>Social constructionism &amp; crime</vt:lpstr>
      <vt:lpstr>Sexual Offending</vt:lpstr>
      <vt:lpstr>Types of Sexual Offending</vt:lpstr>
      <vt:lpstr>Sexual Offending</vt:lpstr>
      <vt:lpstr>Sexual Offending</vt:lpstr>
      <vt:lpstr>Sexual Offending</vt:lpstr>
      <vt:lpstr>Sexual Offending</vt:lpstr>
      <vt:lpstr>Sexual Offending</vt:lpstr>
      <vt:lpstr>Sexual Offending</vt:lpstr>
      <vt:lpstr>Sexual Offending</vt:lpstr>
      <vt:lpstr>Sexual Offending</vt:lpstr>
      <vt:lpstr>Pathways Model</vt:lpstr>
      <vt:lpstr>Cognitive dISTORTIONS</vt:lpstr>
      <vt:lpstr>Sexual Offending</vt:lpstr>
      <vt:lpstr>Lecture Summary</vt:lpstr>
      <vt:lpstr>Useful references</vt:lpstr>
      <vt:lpstr>Next week…Tues 20 Nov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Violent and/or sexual offending (key issues &amp; debates, part 1)</dc:title>
  <dc:creator>Ann Henry</dc:creator>
  <cp:lastModifiedBy>Graham Hole</cp:lastModifiedBy>
  <cp:revision>59</cp:revision>
  <dcterms:created xsi:type="dcterms:W3CDTF">2012-11-09T15:56:12Z</dcterms:created>
  <dcterms:modified xsi:type="dcterms:W3CDTF">2012-11-13T10:57:58Z</dcterms:modified>
</cp:coreProperties>
</file>